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722" r:id="rId3"/>
  </p:sldMasterIdLst>
  <p:notesMasterIdLst>
    <p:notesMasterId r:id="rId27"/>
  </p:notesMasterIdLst>
  <p:sldIdLst>
    <p:sldId id="286" r:id="rId4"/>
    <p:sldId id="287" r:id="rId5"/>
    <p:sldId id="292" r:id="rId6"/>
    <p:sldId id="304" r:id="rId7"/>
    <p:sldId id="289" r:id="rId8"/>
    <p:sldId id="305" r:id="rId9"/>
    <p:sldId id="308" r:id="rId10"/>
    <p:sldId id="293" r:id="rId11"/>
    <p:sldId id="290" r:id="rId12"/>
    <p:sldId id="303" r:id="rId13"/>
    <p:sldId id="296" r:id="rId14"/>
    <p:sldId id="295" r:id="rId15"/>
    <p:sldId id="317" r:id="rId16"/>
    <p:sldId id="313" r:id="rId17"/>
    <p:sldId id="314" r:id="rId18"/>
    <p:sldId id="310" r:id="rId19"/>
    <p:sldId id="316" r:id="rId20"/>
    <p:sldId id="318" r:id="rId21"/>
    <p:sldId id="300" r:id="rId22"/>
    <p:sldId id="299" r:id="rId23"/>
    <p:sldId id="301" r:id="rId24"/>
    <p:sldId id="307" r:id="rId25"/>
    <p:sldId id="275"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8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8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8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8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84" charset="-128"/>
        <a:cs typeface="+mn-cs"/>
      </a:defRPr>
    </a:lvl5pPr>
    <a:lvl6pPr marL="2286000" algn="l" defTabSz="914400" rtl="0" eaLnBrk="1" latinLnBrk="0" hangingPunct="1">
      <a:defRPr kern="1200">
        <a:solidFill>
          <a:schemeClr val="tx1"/>
        </a:solidFill>
        <a:latin typeface="Arial" pitchFamily="34" charset="0"/>
        <a:ea typeface="ＭＳ Ｐゴシック" pitchFamily="-84" charset="-128"/>
        <a:cs typeface="+mn-cs"/>
      </a:defRPr>
    </a:lvl6pPr>
    <a:lvl7pPr marL="2743200" algn="l" defTabSz="914400" rtl="0" eaLnBrk="1" latinLnBrk="0" hangingPunct="1">
      <a:defRPr kern="1200">
        <a:solidFill>
          <a:schemeClr val="tx1"/>
        </a:solidFill>
        <a:latin typeface="Arial" pitchFamily="34" charset="0"/>
        <a:ea typeface="ＭＳ Ｐゴシック" pitchFamily="-84" charset="-128"/>
        <a:cs typeface="+mn-cs"/>
      </a:defRPr>
    </a:lvl7pPr>
    <a:lvl8pPr marL="3200400" algn="l" defTabSz="914400" rtl="0" eaLnBrk="1" latinLnBrk="0" hangingPunct="1">
      <a:defRPr kern="1200">
        <a:solidFill>
          <a:schemeClr val="tx1"/>
        </a:solidFill>
        <a:latin typeface="Arial" pitchFamily="34" charset="0"/>
        <a:ea typeface="ＭＳ Ｐゴシック" pitchFamily="-84" charset="-128"/>
        <a:cs typeface="+mn-cs"/>
      </a:defRPr>
    </a:lvl8pPr>
    <a:lvl9pPr marL="3657600" algn="l" defTabSz="914400" rtl="0" eaLnBrk="1" latinLnBrk="0" hangingPunct="1">
      <a:defRPr kern="1200">
        <a:solidFill>
          <a:schemeClr val="tx1"/>
        </a:solidFill>
        <a:latin typeface="Arial" pitchFamily="34" charset="0"/>
        <a:ea typeface="ＭＳ Ｐゴシック" pitchFamily="-84" charset="-128"/>
        <a:cs typeface="+mn-cs"/>
      </a:defRPr>
    </a:lvl9pPr>
  </p:defaultTextStyle>
  <p:extLst>
    <p:ext uri="{EFAFB233-063F-42B5-8137-9DF3F51BA10A}">
      <p15:sldGuideLst xmlns:p15="http://schemas.microsoft.com/office/powerpoint/2012/main">
        <p15:guide id="1" orient="horz" pos="216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464"/>
    <a:srgbClr val="B83D00"/>
    <a:srgbClr val="5C1C49"/>
    <a:srgbClr val="713D04"/>
    <a:srgbClr val="3F4A13"/>
    <a:srgbClr val="BD8C00"/>
    <a:srgbClr val="052147"/>
    <a:srgbClr val="B50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AE901-5941-106F-6D99-1971D446D74F}" v="323" dt="2024-07-29T16:49:03.645"/>
    <p1510:client id="{101178A1-07B7-F87E-BB7B-166B988CBD2F}" v="38" dt="2024-07-29T17:22:47.267"/>
    <p1510:client id="{140D5E01-0162-2746-F93B-A34AA70ACB65}" v="282" dt="2024-07-28T22:25:31.222"/>
    <p1510:client id="{5A5C73FF-F413-0564-1B65-C665361218AF}" v="1881" dt="2024-07-29T14:30:51.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2"/>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A75D1-3328-4AA7-93D7-291466DE4D8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2E8F9A0-6C4E-45B9-8367-6CC4BD8363AC}">
      <dgm:prSet/>
      <dgm:spPr/>
      <dgm:t>
        <a:bodyPr/>
        <a:lstStyle/>
        <a:p>
          <a:pPr>
            <a:lnSpc>
              <a:spcPct val="100000"/>
            </a:lnSpc>
          </a:pPr>
          <a:r>
            <a:rPr lang="en-US"/>
            <a:t>Multi-label classification: Given multiple classes, and multiple nonexclusive categories, an object can belong to multiple categories [4]. A simple example is tagging a photo with multiple labels like beach, sunrise, and friends.</a:t>
          </a:r>
        </a:p>
      </dgm:t>
    </dgm:pt>
    <dgm:pt modelId="{6F555D33-6067-4FAE-B9DD-E5C8A63E58C0}" type="parTrans" cxnId="{F2AC711D-8127-4190-A14E-8604EA7EA281}">
      <dgm:prSet/>
      <dgm:spPr/>
      <dgm:t>
        <a:bodyPr/>
        <a:lstStyle/>
        <a:p>
          <a:endParaRPr lang="en-US"/>
        </a:p>
      </dgm:t>
    </dgm:pt>
    <dgm:pt modelId="{DC552851-A010-4F36-829E-CF0994A19E9D}" type="sibTrans" cxnId="{F2AC711D-8127-4190-A14E-8604EA7EA281}">
      <dgm:prSet/>
      <dgm:spPr/>
      <dgm:t>
        <a:bodyPr/>
        <a:lstStyle/>
        <a:p>
          <a:endParaRPr lang="en-US"/>
        </a:p>
      </dgm:t>
    </dgm:pt>
    <dgm:pt modelId="{77B686E3-1A08-4BB1-A905-64ED8C7CE88E}">
      <dgm:prSet/>
      <dgm:spPr/>
      <dgm:t>
        <a:bodyPr/>
        <a:lstStyle/>
        <a:p>
          <a:pPr>
            <a:lnSpc>
              <a:spcPct val="100000"/>
            </a:lnSpc>
          </a:pPr>
          <a:r>
            <a:rPr lang="en-US"/>
            <a:t>Multivariate regression: It is used to measure the degree at which more than one independent variable (predictors) and more than one dependent variable, are linearly related. For example, to measure the correlation between the amount of time spent on social media and an employee's productivity.</a:t>
          </a:r>
        </a:p>
      </dgm:t>
    </dgm:pt>
    <dgm:pt modelId="{538BB6EE-483A-4E08-AD9A-7B11B42B9DC9}" type="parTrans" cxnId="{EA739FC3-AD29-443D-BB22-2072D67E9388}">
      <dgm:prSet/>
      <dgm:spPr/>
      <dgm:t>
        <a:bodyPr/>
        <a:lstStyle/>
        <a:p>
          <a:endParaRPr lang="en-US"/>
        </a:p>
      </dgm:t>
    </dgm:pt>
    <dgm:pt modelId="{272FD992-0904-42DD-836A-ABD658C344A9}" type="sibTrans" cxnId="{EA739FC3-AD29-443D-BB22-2072D67E9388}">
      <dgm:prSet/>
      <dgm:spPr/>
      <dgm:t>
        <a:bodyPr/>
        <a:lstStyle/>
        <a:p>
          <a:endParaRPr lang="en-US"/>
        </a:p>
      </dgm:t>
    </dgm:pt>
    <dgm:pt modelId="{D320EB6E-3A45-4A80-9BAD-FFDA28B751F0}">
      <dgm:prSet/>
      <dgm:spPr/>
      <dgm:t>
        <a:bodyPr/>
        <a:lstStyle/>
        <a:p>
          <a:pPr>
            <a:lnSpc>
              <a:spcPct val="100000"/>
            </a:lnSpc>
          </a:pPr>
          <a:r>
            <a:rPr lang="en-US"/>
            <a:t>Multi-task learning: A single shared machine learning model that can perform multiple different tasks. One example is a spam-filter, different people have different distributions of features which distinguish spam emails - an English speaker may find that all emails in Russian are spam, not so for Russian speakers.</a:t>
          </a:r>
        </a:p>
      </dgm:t>
    </dgm:pt>
    <dgm:pt modelId="{6D18F8DF-E5ED-43A7-B1ED-2B0FB9B19911}" type="parTrans" cxnId="{D3342518-1A49-40BD-BB4F-15FA8ED012FA}">
      <dgm:prSet/>
      <dgm:spPr/>
      <dgm:t>
        <a:bodyPr/>
        <a:lstStyle/>
        <a:p>
          <a:endParaRPr lang="en-US"/>
        </a:p>
      </dgm:t>
    </dgm:pt>
    <dgm:pt modelId="{9ED6A9D9-3A6F-4698-B5B1-C2B3EFCC1FAD}" type="sibTrans" cxnId="{D3342518-1A49-40BD-BB4F-15FA8ED012FA}">
      <dgm:prSet/>
      <dgm:spPr/>
      <dgm:t>
        <a:bodyPr/>
        <a:lstStyle/>
        <a:p>
          <a:endParaRPr lang="en-US"/>
        </a:p>
      </dgm:t>
    </dgm:pt>
    <dgm:pt modelId="{69591805-4716-4C8C-BF77-55463302118C}" type="pres">
      <dgm:prSet presAssocID="{3DFA75D1-3328-4AA7-93D7-291466DE4D8A}" presName="root" presStyleCnt="0">
        <dgm:presLayoutVars>
          <dgm:dir/>
          <dgm:resizeHandles val="exact"/>
        </dgm:presLayoutVars>
      </dgm:prSet>
      <dgm:spPr/>
    </dgm:pt>
    <dgm:pt modelId="{EA66BB47-E9D1-49C2-A8A6-AF1E8400F579}" type="pres">
      <dgm:prSet presAssocID="{C2E8F9A0-6C4E-45B9-8367-6CC4BD8363AC}" presName="compNode" presStyleCnt="0"/>
      <dgm:spPr/>
    </dgm:pt>
    <dgm:pt modelId="{F973B4B4-BBE8-416D-A78E-B5A13417C891}" type="pres">
      <dgm:prSet presAssocID="{C2E8F9A0-6C4E-45B9-8367-6CC4BD8363AC}" presName="bgRect" presStyleLbl="bgShp" presStyleIdx="0" presStyleCnt="3"/>
      <dgm:spPr/>
    </dgm:pt>
    <dgm:pt modelId="{92969AEA-0B80-42A6-895D-8CE91FAEA6C3}" type="pres">
      <dgm:prSet presAssocID="{C2E8F9A0-6C4E-45B9-8367-6CC4BD8363A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3A7E46A7-448B-4C54-9ED9-BDDDE5363E77}" type="pres">
      <dgm:prSet presAssocID="{C2E8F9A0-6C4E-45B9-8367-6CC4BD8363AC}" presName="spaceRect" presStyleCnt="0"/>
      <dgm:spPr/>
    </dgm:pt>
    <dgm:pt modelId="{594E512B-AE34-4307-97ED-4C8FCE772BAE}" type="pres">
      <dgm:prSet presAssocID="{C2E8F9A0-6C4E-45B9-8367-6CC4BD8363AC}" presName="parTx" presStyleLbl="revTx" presStyleIdx="0" presStyleCnt="3">
        <dgm:presLayoutVars>
          <dgm:chMax val="0"/>
          <dgm:chPref val="0"/>
        </dgm:presLayoutVars>
      </dgm:prSet>
      <dgm:spPr/>
    </dgm:pt>
    <dgm:pt modelId="{AF38F10A-7215-42B7-90DF-D60B498A0F77}" type="pres">
      <dgm:prSet presAssocID="{DC552851-A010-4F36-829E-CF0994A19E9D}" presName="sibTrans" presStyleCnt="0"/>
      <dgm:spPr/>
    </dgm:pt>
    <dgm:pt modelId="{5901C0A0-2993-4309-9552-75DBD19B4633}" type="pres">
      <dgm:prSet presAssocID="{77B686E3-1A08-4BB1-A905-64ED8C7CE88E}" presName="compNode" presStyleCnt="0"/>
      <dgm:spPr/>
    </dgm:pt>
    <dgm:pt modelId="{D8D276A6-C957-4075-B605-BD330734F239}" type="pres">
      <dgm:prSet presAssocID="{77B686E3-1A08-4BB1-A905-64ED8C7CE88E}" presName="bgRect" presStyleLbl="bgShp" presStyleIdx="1" presStyleCnt="3"/>
      <dgm:spPr/>
    </dgm:pt>
    <dgm:pt modelId="{98AC980E-699B-4C53-B850-CFC97EF518F2}" type="pres">
      <dgm:prSet presAssocID="{77B686E3-1A08-4BB1-A905-64ED8C7CE88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386E474-E5CB-4EC1-A3F1-325C5358B8CC}" type="pres">
      <dgm:prSet presAssocID="{77B686E3-1A08-4BB1-A905-64ED8C7CE88E}" presName="spaceRect" presStyleCnt="0"/>
      <dgm:spPr/>
    </dgm:pt>
    <dgm:pt modelId="{7E36B1EE-DA44-4AAD-9C3F-EF1FC8ECDA5E}" type="pres">
      <dgm:prSet presAssocID="{77B686E3-1A08-4BB1-A905-64ED8C7CE88E}" presName="parTx" presStyleLbl="revTx" presStyleIdx="1" presStyleCnt="3">
        <dgm:presLayoutVars>
          <dgm:chMax val="0"/>
          <dgm:chPref val="0"/>
        </dgm:presLayoutVars>
      </dgm:prSet>
      <dgm:spPr/>
    </dgm:pt>
    <dgm:pt modelId="{F3D4AA58-E5EC-4CD3-8A61-ED1097577D1D}" type="pres">
      <dgm:prSet presAssocID="{272FD992-0904-42DD-836A-ABD658C344A9}" presName="sibTrans" presStyleCnt="0"/>
      <dgm:spPr/>
    </dgm:pt>
    <dgm:pt modelId="{A16C34F9-6B19-4A1E-8F3C-2335AAAA81F5}" type="pres">
      <dgm:prSet presAssocID="{D320EB6E-3A45-4A80-9BAD-FFDA28B751F0}" presName="compNode" presStyleCnt="0"/>
      <dgm:spPr/>
    </dgm:pt>
    <dgm:pt modelId="{4F4D547D-468B-4B69-BC18-08DA3237AC74}" type="pres">
      <dgm:prSet presAssocID="{D320EB6E-3A45-4A80-9BAD-FFDA28B751F0}" presName="bgRect" presStyleLbl="bgShp" presStyleIdx="2" presStyleCnt="3"/>
      <dgm:spPr/>
    </dgm:pt>
    <dgm:pt modelId="{B0C19A59-5E54-41B7-AA61-D5C65AB6A8C7}" type="pres">
      <dgm:prSet presAssocID="{D320EB6E-3A45-4A80-9BAD-FFDA28B751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7F48FFDC-C08F-49BC-8CC1-08B42AE2CA5E}" type="pres">
      <dgm:prSet presAssocID="{D320EB6E-3A45-4A80-9BAD-FFDA28B751F0}" presName="spaceRect" presStyleCnt="0"/>
      <dgm:spPr/>
    </dgm:pt>
    <dgm:pt modelId="{8E53FD10-BBA9-4251-9B9E-37BE61A0D060}" type="pres">
      <dgm:prSet presAssocID="{D320EB6E-3A45-4A80-9BAD-FFDA28B751F0}" presName="parTx" presStyleLbl="revTx" presStyleIdx="2" presStyleCnt="3">
        <dgm:presLayoutVars>
          <dgm:chMax val="0"/>
          <dgm:chPref val="0"/>
        </dgm:presLayoutVars>
      </dgm:prSet>
      <dgm:spPr/>
    </dgm:pt>
  </dgm:ptLst>
  <dgm:cxnLst>
    <dgm:cxn modelId="{91B4AD16-3896-46AC-B44E-9AAFAC3338B7}" type="presOf" srcId="{77B686E3-1A08-4BB1-A905-64ED8C7CE88E}" destId="{7E36B1EE-DA44-4AAD-9C3F-EF1FC8ECDA5E}" srcOrd="0" destOrd="0" presId="urn:microsoft.com/office/officeart/2018/2/layout/IconVerticalSolidList"/>
    <dgm:cxn modelId="{D3342518-1A49-40BD-BB4F-15FA8ED012FA}" srcId="{3DFA75D1-3328-4AA7-93D7-291466DE4D8A}" destId="{D320EB6E-3A45-4A80-9BAD-FFDA28B751F0}" srcOrd="2" destOrd="0" parTransId="{6D18F8DF-E5ED-43A7-B1ED-2B0FB9B19911}" sibTransId="{9ED6A9D9-3A6F-4698-B5B1-C2B3EFCC1FAD}"/>
    <dgm:cxn modelId="{F2AC711D-8127-4190-A14E-8604EA7EA281}" srcId="{3DFA75D1-3328-4AA7-93D7-291466DE4D8A}" destId="{C2E8F9A0-6C4E-45B9-8367-6CC4BD8363AC}" srcOrd="0" destOrd="0" parTransId="{6F555D33-6067-4FAE-B9DD-E5C8A63E58C0}" sibTransId="{DC552851-A010-4F36-829E-CF0994A19E9D}"/>
    <dgm:cxn modelId="{66FF2B6D-0267-41BF-8661-CDBD65180B02}" type="presOf" srcId="{3DFA75D1-3328-4AA7-93D7-291466DE4D8A}" destId="{69591805-4716-4C8C-BF77-55463302118C}" srcOrd="0" destOrd="0" presId="urn:microsoft.com/office/officeart/2018/2/layout/IconVerticalSolidList"/>
    <dgm:cxn modelId="{50799F7E-C8C3-41F2-B512-BE3EEE51F067}" type="presOf" srcId="{D320EB6E-3A45-4A80-9BAD-FFDA28B751F0}" destId="{8E53FD10-BBA9-4251-9B9E-37BE61A0D060}" srcOrd="0" destOrd="0" presId="urn:microsoft.com/office/officeart/2018/2/layout/IconVerticalSolidList"/>
    <dgm:cxn modelId="{EA739FC3-AD29-443D-BB22-2072D67E9388}" srcId="{3DFA75D1-3328-4AA7-93D7-291466DE4D8A}" destId="{77B686E3-1A08-4BB1-A905-64ED8C7CE88E}" srcOrd="1" destOrd="0" parTransId="{538BB6EE-483A-4E08-AD9A-7B11B42B9DC9}" sibTransId="{272FD992-0904-42DD-836A-ABD658C344A9}"/>
    <dgm:cxn modelId="{47F7EBC8-F5A2-4EF8-803B-084C4BA766E2}" type="presOf" srcId="{C2E8F9A0-6C4E-45B9-8367-6CC4BD8363AC}" destId="{594E512B-AE34-4307-97ED-4C8FCE772BAE}" srcOrd="0" destOrd="0" presId="urn:microsoft.com/office/officeart/2018/2/layout/IconVerticalSolidList"/>
    <dgm:cxn modelId="{99CB5DFC-02E3-4AF4-A649-E18DC3B2D3E5}" type="presParOf" srcId="{69591805-4716-4C8C-BF77-55463302118C}" destId="{EA66BB47-E9D1-49C2-A8A6-AF1E8400F579}" srcOrd="0" destOrd="0" presId="urn:microsoft.com/office/officeart/2018/2/layout/IconVerticalSolidList"/>
    <dgm:cxn modelId="{1D043079-32A0-439B-BAF8-60AE51E49D02}" type="presParOf" srcId="{EA66BB47-E9D1-49C2-A8A6-AF1E8400F579}" destId="{F973B4B4-BBE8-416D-A78E-B5A13417C891}" srcOrd="0" destOrd="0" presId="urn:microsoft.com/office/officeart/2018/2/layout/IconVerticalSolidList"/>
    <dgm:cxn modelId="{E034F00E-F4CB-48DA-91BE-99946516E84A}" type="presParOf" srcId="{EA66BB47-E9D1-49C2-A8A6-AF1E8400F579}" destId="{92969AEA-0B80-42A6-895D-8CE91FAEA6C3}" srcOrd="1" destOrd="0" presId="urn:microsoft.com/office/officeart/2018/2/layout/IconVerticalSolidList"/>
    <dgm:cxn modelId="{6AFF8B36-184C-41DA-BCC7-251A1935FE9E}" type="presParOf" srcId="{EA66BB47-E9D1-49C2-A8A6-AF1E8400F579}" destId="{3A7E46A7-448B-4C54-9ED9-BDDDE5363E77}" srcOrd="2" destOrd="0" presId="urn:microsoft.com/office/officeart/2018/2/layout/IconVerticalSolidList"/>
    <dgm:cxn modelId="{A239CB14-8B7B-4E9F-B092-C940B8C7FC59}" type="presParOf" srcId="{EA66BB47-E9D1-49C2-A8A6-AF1E8400F579}" destId="{594E512B-AE34-4307-97ED-4C8FCE772BAE}" srcOrd="3" destOrd="0" presId="urn:microsoft.com/office/officeart/2018/2/layout/IconVerticalSolidList"/>
    <dgm:cxn modelId="{DFD06967-142D-48CD-9963-4ACD64339271}" type="presParOf" srcId="{69591805-4716-4C8C-BF77-55463302118C}" destId="{AF38F10A-7215-42B7-90DF-D60B498A0F77}" srcOrd="1" destOrd="0" presId="urn:microsoft.com/office/officeart/2018/2/layout/IconVerticalSolidList"/>
    <dgm:cxn modelId="{357FC155-1175-40B0-AC5D-BBFA08C4CCB3}" type="presParOf" srcId="{69591805-4716-4C8C-BF77-55463302118C}" destId="{5901C0A0-2993-4309-9552-75DBD19B4633}" srcOrd="2" destOrd="0" presId="urn:microsoft.com/office/officeart/2018/2/layout/IconVerticalSolidList"/>
    <dgm:cxn modelId="{81A15AC1-B8B8-4594-AABB-B7DBC6FFC275}" type="presParOf" srcId="{5901C0A0-2993-4309-9552-75DBD19B4633}" destId="{D8D276A6-C957-4075-B605-BD330734F239}" srcOrd="0" destOrd="0" presId="urn:microsoft.com/office/officeart/2018/2/layout/IconVerticalSolidList"/>
    <dgm:cxn modelId="{A6816BD2-82D0-4445-A560-F6253EAB1E87}" type="presParOf" srcId="{5901C0A0-2993-4309-9552-75DBD19B4633}" destId="{98AC980E-699B-4C53-B850-CFC97EF518F2}" srcOrd="1" destOrd="0" presId="urn:microsoft.com/office/officeart/2018/2/layout/IconVerticalSolidList"/>
    <dgm:cxn modelId="{94B92082-D49B-4667-AD0A-313C7397F65B}" type="presParOf" srcId="{5901C0A0-2993-4309-9552-75DBD19B4633}" destId="{0386E474-E5CB-4EC1-A3F1-325C5358B8CC}" srcOrd="2" destOrd="0" presId="urn:microsoft.com/office/officeart/2018/2/layout/IconVerticalSolidList"/>
    <dgm:cxn modelId="{BDBD5989-DA2D-4BBC-951C-60CAB9769A07}" type="presParOf" srcId="{5901C0A0-2993-4309-9552-75DBD19B4633}" destId="{7E36B1EE-DA44-4AAD-9C3F-EF1FC8ECDA5E}" srcOrd="3" destOrd="0" presId="urn:microsoft.com/office/officeart/2018/2/layout/IconVerticalSolidList"/>
    <dgm:cxn modelId="{A3A41C92-E524-46CA-9FF6-69BC92D8F1A4}" type="presParOf" srcId="{69591805-4716-4C8C-BF77-55463302118C}" destId="{F3D4AA58-E5EC-4CD3-8A61-ED1097577D1D}" srcOrd="3" destOrd="0" presId="urn:microsoft.com/office/officeart/2018/2/layout/IconVerticalSolidList"/>
    <dgm:cxn modelId="{77190700-77E8-4E8E-88B0-ADF183AE20C3}" type="presParOf" srcId="{69591805-4716-4C8C-BF77-55463302118C}" destId="{A16C34F9-6B19-4A1E-8F3C-2335AAAA81F5}" srcOrd="4" destOrd="0" presId="urn:microsoft.com/office/officeart/2018/2/layout/IconVerticalSolidList"/>
    <dgm:cxn modelId="{AF388560-C059-45C5-87E8-35E68A0BB15D}" type="presParOf" srcId="{A16C34F9-6B19-4A1E-8F3C-2335AAAA81F5}" destId="{4F4D547D-468B-4B69-BC18-08DA3237AC74}" srcOrd="0" destOrd="0" presId="urn:microsoft.com/office/officeart/2018/2/layout/IconVerticalSolidList"/>
    <dgm:cxn modelId="{CB448480-15D0-49D5-A614-D259B392972E}" type="presParOf" srcId="{A16C34F9-6B19-4A1E-8F3C-2335AAAA81F5}" destId="{B0C19A59-5E54-41B7-AA61-D5C65AB6A8C7}" srcOrd="1" destOrd="0" presId="urn:microsoft.com/office/officeart/2018/2/layout/IconVerticalSolidList"/>
    <dgm:cxn modelId="{2D4E6BBF-8379-40A0-98F1-24E033286941}" type="presParOf" srcId="{A16C34F9-6B19-4A1E-8F3C-2335AAAA81F5}" destId="{7F48FFDC-C08F-49BC-8CC1-08B42AE2CA5E}" srcOrd="2" destOrd="0" presId="urn:microsoft.com/office/officeart/2018/2/layout/IconVerticalSolidList"/>
    <dgm:cxn modelId="{4DF7A9E1-5225-456A-8348-843A79175927}" type="presParOf" srcId="{A16C34F9-6B19-4A1E-8F3C-2335AAAA81F5}" destId="{8E53FD10-BBA9-4251-9B9E-37BE61A0D06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577C10-1FBC-45A1-BE23-78E1DD689DB9}" type="doc">
      <dgm:prSet loTypeId="urn:microsoft.com/office/officeart/2005/8/layout/process1" loCatId="process" qsTypeId="urn:microsoft.com/office/officeart/2005/8/quickstyle/simple1" qsCatId="simple" csTypeId="urn:microsoft.com/office/officeart/2005/8/colors/accent1_2" csCatId="accent1" phldr="1"/>
      <dgm:spPr/>
    </dgm:pt>
    <dgm:pt modelId="{249382B0-8B72-4586-B190-7BD3E22E859F}">
      <dgm:prSet phldrT="[Text]" phldr="0"/>
      <dgm:spPr/>
      <dgm:t>
        <a:bodyPr/>
        <a:lstStyle/>
        <a:p>
          <a:pPr rtl="0"/>
          <a:r>
            <a:rPr lang="en-US">
              <a:latin typeface="Calibri"/>
            </a:rPr>
            <a:t>Job Title</a:t>
          </a:r>
          <a:endParaRPr lang="en-US"/>
        </a:p>
      </dgm:t>
    </dgm:pt>
    <dgm:pt modelId="{623E414D-7915-4231-B2DE-81DEE60CF222}" type="parTrans" cxnId="{B0AC8D4F-D64A-4C50-9F36-941F42D5EF50}">
      <dgm:prSet/>
      <dgm:spPr/>
    </dgm:pt>
    <dgm:pt modelId="{0B7B8DEE-C83C-4A8D-9150-3B79A7F80AEE}" type="sibTrans" cxnId="{B0AC8D4F-D64A-4C50-9F36-941F42D5EF50}">
      <dgm:prSet/>
      <dgm:spPr/>
      <dgm:t>
        <a:bodyPr/>
        <a:lstStyle/>
        <a:p>
          <a:endParaRPr lang="en-US"/>
        </a:p>
      </dgm:t>
    </dgm:pt>
    <dgm:pt modelId="{98065D8D-12D7-4956-8F44-A29D8AFBFC05}">
      <dgm:prSet phldrT="[Text]" phldr="0"/>
      <dgm:spPr/>
      <dgm:t>
        <a:bodyPr/>
        <a:lstStyle/>
        <a:p>
          <a:pPr rtl="0"/>
          <a:r>
            <a:rPr lang="en-US">
              <a:latin typeface="Calibri"/>
            </a:rPr>
            <a:t>Education * Employment</a:t>
          </a:r>
          <a:endParaRPr lang="en-US"/>
        </a:p>
      </dgm:t>
    </dgm:pt>
    <dgm:pt modelId="{17F8A699-21B2-465E-B4D9-78105A5DFACC}" type="parTrans" cxnId="{50B9BF02-909C-435E-80E6-31A6C3817D63}">
      <dgm:prSet/>
      <dgm:spPr/>
    </dgm:pt>
    <dgm:pt modelId="{6DF78C74-DE75-47FB-9774-560AD44A2B67}" type="sibTrans" cxnId="{50B9BF02-909C-435E-80E6-31A6C3817D63}">
      <dgm:prSet/>
      <dgm:spPr/>
      <dgm:t>
        <a:bodyPr/>
        <a:lstStyle/>
        <a:p>
          <a:endParaRPr lang="en-US"/>
        </a:p>
      </dgm:t>
    </dgm:pt>
    <dgm:pt modelId="{747FA1E7-1AB5-4375-8342-55EE881793D1}">
      <dgm:prSet phldrT="[Text]" phldr="0"/>
      <dgm:spPr/>
      <dgm:t>
        <a:bodyPr/>
        <a:lstStyle/>
        <a:p>
          <a:pPr rtl="0"/>
          <a:r>
            <a:rPr lang="en-US">
              <a:latin typeface="Calibri"/>
            </a:rPr>
            <a:t>"White_Collar" or "Blue_Collar"</a:t>
          </a:r>
          <a:endParaRPr lang="en-US"/>
        </a:p>
      </dgm:t>
    </dgm:pt>
    <dgm:pt modelId="{4C15CA36-C376-499C-AD0F-76047DBA60B6}" type="parTrans" cxnId="{F23A745D-942B-4426-9EA8-F3C3B572DE71}">
      <dgm:prSet/>
      <dgm:spPr/>
    </dgm:pt>
    <dgm:pt modelId="{3EADADA4-E0C3-48E1-855D-29357E076691}" type="sibTrans" cxnId="{F23A745D-942B-4426-9EA8-F3C3B572DE71}">
      <dgm:prSet/>
      <dgm:spPr/>
      <dgm:t>
        <a:bodyPr/>
        <a:lstStyle/>
        <a:p>
          <a:endParaRPr lang="en-US"/>
        </a:p>
      </dgm:t>
    </dgm:pt>
    <dgm:pt modelId="{05A33EE1-DA15-4DE9-8A14-A1811DB18A05}">
      <dgm:prSet phldr="0"/>
      <dgm:spPr/>
      <dgm:t>
        <a:bodyPr/>
        <a:lstStyle/>
        <a:p>
          <a:r>
            <a:rPr lang="en-US">
              <a:latin typeface="Calibri"/>
            </a:rPr>
            <a:t>OTCJobCategory</a:t>
          </a:r>
        </a:p>
      </dgm:t>
    </dgm:pt>
    <dgm:pt modelId="{6FCD00AA-007B-4D0A-B1A1-26BAFE8E54E5}" type="parTrans" cxnId="{564300D8-E2A9-4AC0-9263-93A22151912C}">
      <dgm:prSet/>
      <dgm:spPr/>
    </dgm:pt>
    <dgm:pt modelId="{08DBA8D5-2EB9-4EAD-9FB9-834E901032E1}" type="sibTrans" cxnId="{564300D8-E2A9-4AC0-9263-93A22151912C}">
      <dgm:prSet/>
      <dgm:spPr/>
    </dgm:pt>
    <dgm:pt modelId="{A46B05E6-FEA2-4E05-B245-3249CB517D76}" type="pres">
      <dgm:prSet presAssocID="{70577C10-1FBC-45A1-BE23-78E1DD689DB9}" presName="Name0" presStyleCnt="0">
        <dgm:presLayoutVars>
          <dgm:dir/>
          <dgm:resizeHandles val="exact"/>
        </dgm:presLayoutVars>
      </dgm:prSet>
      <dgm:spPr/>
    </dgm:pt>
    <dgm:pt modelId="{2D13370B-7043-4409-A71E-D3C9FC64F5D0}" type="pres">
      <dgm:prSet presAssocID="{249382B0-8B72-4586-B190-7BD3E22E859F}" presName="node" presStyleLbl="node1" presStyleIdx="0" presStyleCnt="4">
        <dgm:presLayoutVars>
          <dgm:bulletEnabled val="1"/>
        </dgm:presLayoutVars>
      </dgm:prSet>
      <dgm:spPr/>
    </dgm:pt>
    <dgm:pt modelId="{7E49C2A0-4427-4B06-B2DE-890FA9E5D13C}" type="pres">
      <dgm:prSet presAssocID="{0B7B8DEE-C83C-4A8D-9150-3B79A7F80AEE}" presName="sibTrans" presStyleLbl="sibTrans2D1" presStyleIdx="0" presStyleCnt="3"/>
      <dgm:spPr/>
    </dgm:pt>
    <dgm:pt modelId="{D083B734-2FA9-4B31-9DD0-F1162F37EAAA}" type="pres">
      <dgm:prSet presAssocID="{0B7B8DEE-C83C-4A8D-9150-3B79A7F80AEE}" presName="connectorText" presStyleLbl="sibTrans2D1" presStyleIdx="0" presStyleCnt="3"/>
      <dgm:spPr/>
    </dgm:pt>
    <dgm:pt modelId="{EE01468F-5E55-4FF9-A7AD-F2E7C5DC7A6F}" type="pres">
      <dgm:prSet presAssocID="{98065D8D-12D7-4956-8F44-A29D8AFBFC05}" presName="node" presStyleLbl="node1" presStyleIdx="1" presStyleCnt="4">
        <dgm:presLayoutVars>
          <dgm:bulletEnabled val="1"/>
        </dgm:presLayoutVars>
      </dgm:prSet>
      <dgm:spPr/>
    </dgm:pt>
    <dgm:pt modelId="{191F86E3-64DB-46B2-8B35-B5EB772F7CDD}" type="pres">
      <dgm:prSet presAssocID="{6DF78C74-DE75-47FB-9774-560AD44A2B67}" presName="sibTrans" presStyleLbl="sibTrans2D1" presStyleIdx="1" presStyleCnt="3"/>
      <dgm:spPr/>
    </dgm:pt>
    <dgm:pt modelId="{DC6E9521-9B0C-41BC-9F79-B170F9427F7B}" type="pres">
      <dgm:prSet presAssocID="{6DF78C74-DE75-47FB-9774-560AD44A2B67}" presName="connectorText" presStyleLbl="sibTrans2D1" presStyleIdx="1" presStyleCnt="3"/>
      <dgm:spPr/>
    </dgm:pt>
    <dgm:pt modelId="{81CBB682-261F-4564-9BEF-95E701439D22}" type="pres">
      <dgm:prSet presAssocID="{747FA1E7-1AB5-4375-8342-55EE881793D1}" presName="node" presStyleLbl="node1" presStyleIdx="2" presStyleCnt="4">
        <dgm:presLayoutVars>
          <dgm:bulletEnabled val="1"/>
        </dgm:presLayoutVars>
      </dgm:prSet>
      <dgm:spPr/>
    </dgm:pt>
    <dgm:pt modelId="{1A156C13-5BD2-43F1-89E1-A8987F400567}" type="pres">
      <dgm:prSet presAssocID="{3EADADA4-E0C3-48E1-855D-29357E076691}" presName="sibTrans" presStyleLbl="sibTrans2D1" presStyleIdx="2" presStyleCnt="3"/>
      <dgm:spPr/>
    </dgm:pt>
    <dgm:pt modelId="{F5FB83EE-87AA-4651-82B1-60BB1A6714EF}" type="pres">
      <dgm:prSet presAssocID="{3EADADA4-E0C3-48E1-855D-29357E076691}" presName="connectorText" presStyleLbl="sibTrans2D1" presStyleIdx="2" presStyleCnt="3"/>
      <dgm:spPr/>
    </dgm:pt>
    <dgm:pt modelId="{380C0A13-E952-4A6A-9018-42E3736667E5}" type="pres">
      <dgm:prSet presAssocID="{05A33EE1-DA15-4DE9-8A14-A1811DB18A05}" presName="node" presStyleLbl="node1" presStyleIdx="3" presStyleCnt="4">
        <dgm:presLayoutVars>
          <dgm:bulletEnabled val="1"/>
        </dgm:presLayoutVars>
      </dgm:prSet>
      <dgm:spPr/>
    </dgm:pt>
  </dgm:ptLst>
  <dgm:cxnLst>
    <dgm:cxn modelId="{50B9BF02-909C-435E-80E6-31A6C3817D63}" srcId="{70577C10-1FBC-45A1-BE23-78E1DD689DB9}" destId="{98065D8D-12D7-4956-8F44-A29D8AFBFC05}" srcOrd="1" destOrd="0" parTransId="{17F8A699-21B2-465E-B4D9-78105A5DFACC}" sibTransId="{6DF78C74-DE75-47FB-9774-560AD44A2B67}"/>
    <dgm:cxn modelId="{AEA5651D-5053-4D73-B545-6AA99EB5F1B9}" type="presOf" srcId="{747FA1E7-1AB5-4375-8342-55EE881793D1}" destId="{81CBB682-261F-4564-9BEF-95E701439D22}" srcOrd="0" destOrd="0" presId="urn:microsoft.com/office/officeart/2005/8/layout/process1"/>
    <dgm:cxn modelId="{C4C73726-D0CD-4ECD-AADC-C2DEB55A16F4}" type="presOf" srcId="{0B7B8DEE-C83C-4A8D-9150-3B79A7F80AEE}" destId="{7E49C2A0-4427-4B06-B2DE-890FA9E5D13C}" srcOrd="0" destOrd="0" presId="urn:microsoft.com/office/officeart/2005/8/layout/process1"/>
    <dgm:cxn modelId="{F23A745D-942B-4426-9EA8-F3C3B572DE71}" srcId="{70577C10-1FBC-45A1-BE23-78E1DD689DB9}" destId="{747FA1E7-1AB5-4375-8342-55EE881793D1}" srcOrd="2" destOrd="0" parTransId="{4C15CA36-C376-499C-AD0F-76047DBA60B6}" sibTransId="{3EADADA4-E0C3-48E1-855D-29357E076691}"/>
    <dgm:cxn modelId="{B572C469-06EE-4FE4-85A4-D2D9381FA804}" type="presOf" srcId="{6DF78C74-DE75-47FB-9774-560AD44A2B67}" destId="{DC6E9521-9B0C-41BC-9F79-B170F9427F7B}" srcOrd="1" destOrd="0" presId="urn:microsoft.com/office/officeart/2005/8/layout/process1"/>
    <dgm:cxn modelId="{B0AC8D4F-D64A-4C50-9F36-941F42D5EF50}" srcId="{70577C10-1FBC-45A1-BE23-78E1DD689DB9}" destId="{249382B0-8B72-4586-B190-7BD3E22E859F}" srcOrd="0" destOrd="0" parTransId="{623E414D-7915-4231-B2DE-81DEE60CF222}" sibTransId="{0B7B8DEE-C83C-4A8D-9150-3B79A7F80AEE}"/>
    <dgm:cxn modelId="{87DA4670-7115-4209-87D5-14D97BDBC098}" type="presOf" srcId="{6DF78C74-DE75-47FB-9774-560AD44A2B67}" destId="{191F86E3-64DB-46B2-8B35-B5EB772F7CDD}" srcOrd="0" destOrd="0" presId="urn:microsoft.com/office/officeart/2005/8/layout/process1"/>
    <dgm:cxn modelId="{64FC287F-057A-45D2-8794-F4B7A241C99F}" type="presOf" srcId="{98065D8D-12D7-4956-8F44-A29D8AFBFC05}" destId="{EE01468F-5E55-4FF9-A7AD-F2E7C5DC7A6F}" srcOrd="0" destOrd="0" presId="urn:microsoft.com/office/officeart/2005/8/layout/process1"/>
    <dgm:cxn modelId="{36862880-DDB6-4F43-8041-2E2D28048DBC}" type="presOf" srcId="{3EADADA4-E0C3-48E1-855D-29357E076691}" destId="{1A156C13-5BD2-43F1-89E1-A8987F400567}" srcOrd="0" destOrd="0" presId="urn:microsoft.com/office/officeart/2005/8/layout/process1"/>
    <dgm:cxn modelId="{830B068B-9F07-480F-B35B-EFC5298A2289}" type="presOf" srcId="{70577C10-1FBC-45A1-BE23-78E1DD689DB9}" destId="{A46B05E6-FEA2-4E05-B245-3249CB517D76}" srcOrd="0" destOrd="0" presId="urn:microsoft.com/office/officeart/2005/8/layout/process1"/>
    <dgm:cxn modelId="{6D49E39D-2A46-439D-89E3-5BE4BD9453FD}" type="presOf" srcId="{05A33EE1-DA15-4DE9-8A14-A1811DB18A05}" destId="{380C0A13-E952-4A6A-9018-42E3736667E5}" srcOrd="0" destOrd="0" presId="urn:microsoft.com/office/officeart/2005/8/layout/process1"/>
    <dgm:cxn modelId="{E056FEA5-3DD6-44DF-9206-D345C6064BB9}" type="presOf" srcId="{3EADADA4-E0C3-48E1-855D-29357E076691}" destId="{F5FB83EE-87AA-4651-82B1-60BB1A6714EF}" srcOrd="1" destOrd="0" presId="urn:microsoft.com/office/officeart/2005/8/layout/process1"/>
    <dgm:cxn modelId="{4B4A06C4-5352-4898-B65D-5A5FEDC1FA5E}" type="presOf" srcId="{0B7B8DEE-C83C-4A8D-9150-3B79A7F80AEE}" destId="{D083B734-2FA9-4B31-9DD0-F1162F37EAAA}" srcOrd="1" destOrd="0" presId="urn:microsoft.com/office/officeart/2005/8/layout/process1"/>
    <dgm:cxn modelId="{564300D8-E2A9-4AC0-9263-93A22151912C}" srcId="{70577C10-1FBC-45A1-BE23-78E1DD689DB9}" destId="{05A33EE1-DA15-4DE9-8A14-A1811DB18A05}" srcOrd="3" destOrd="0" parTransId="{6FCD00AA-007B-4D0A-B1A1-26BAFE8E54E5}" sibTransId="{08DBA8D5-2EB9-4EAD-9FB9-834E901032E1}"/>
    <dgm:cxn modelId="{5DE7D5F8-51C0-495A-B1C6-C03E302ED7BF}" type="presOf" srcId="{249382B0-8B72-4586-B190-7BD3E22E859F}" destId="{2D13370B-7043-4409-A71E-D3C9FC64F5D0}" srcOrd="0" destOrd="0" presId="urn:microsoft.com/office/officeart/2005/8/layout/process1"/>
    <dgm:cxn modelId="{E06EC995-F172-4890-80E1-E26DCF35CD75}" type="presParOf" srcId="{A46B05E6-FEA2-4E05-B245-3249CB517D76}" destId="{2D13370B-7043-4409-A71E-D3C9FC64F5D0}" srcOrd="0" destOrd="0" presId="urn:microsoft.com/office/officeart/2005/8/layout/process1"/>
    <dgm:cxn modelId="{47E34FD9-DBE0-4E23-8A7B-A79D41230C6F}" type="presParOf" srcId="{A46B05E6-FEA2-4E05-B245-3249CB517D76}" destId="{7E49C2A0-4427-4B06-B2DE-890FA9E5D13C}" srcOrd="1" destOrd="0" presId="urn:microsoft.com/office/officeart/2005/8/layout/process1"/>
    <dgm:cxn modelId="{1474C20A-8275-4D17-AC7A-BC4BA6ACADE9}" type="presParOf" srcId="{7E49C2A0-4427-4B06-B2DE-890FA9E5D13C}" destId="{D083B734-2FA9-4B31-9DD0-F1162F37EAAA}" srcOrd="0" destOrd="0" presId="urn:microsoft.com/office/officeart/2005/8/layout/process1"/>
    <dgm:cxn modelId="{3B59C62E-9C37-4F71-9C1C-F973962C12FC}" type="presParOf" srcId="{A46B05E6-FEA2-4E05-B245-3249CB517D76}" destId="{EE01468F-5E55-4FF9-A7AD-F2E7C5DC7A6F}" srcOrd="2" destOrd="0" presId="urn:microsoft.com/office/officeart/2005/8/layout/process1"/>
    <dgm:cxn modelId="{FCAC0202-39A1-4A13-814B-A0EC05EC43CC}" type="presParOf" srcId="{A46B05E6-FEA2-4E05-B245-3249CB517D76}" destId="{191F86E3-64DB-46B2-8B35-B5EB772F7CDD}" srcOrd="3" destOrd="0" presId="urn:microsoft.com/office/officeart/2005/8/layout/process1"/>
    <dgm:cxn modelId="{CB87404C-3774-4741-9BB6-5988EE8225C9}" type="presParOf" srcId="{191F86E3-64DB-46B2-8B35-B5EB772F7CDD}" destId="{DC6E9521-9B0C-41BC-9F79-B170F9427F7B}" srcOrd="0" destOrd="0" presId="urn:microsoft.com/office/officeart/2005/8/layout/process1"/>
    <dgm:cxn modelId="{93920438-D8BE-43B2-AAA7-9B2A0C0099DC}" type="presParOf" srcId="{A46B05E6-FEA2-4E05-B245-3249CB517D76}" destId="{81CBB682-261F-4564-9BEF-95E701439D22}" srcOrd="4" destOrd="0" presId="urn:microsoft.com/office/officeart/2005/8/layout/process1"/>
    <dgm:cxn modelId="{6F557073-7137-4EF9-BC58-EBF03F4E696B}" type="presParOf" srcId="{A46B05E6-FEA2-4E05-B245-3249CB517D76}" destId="{1A156C13-5BD2-43F1-89E1-A8987F400567}" srcOrd="5" destOrd="0" presId="urn:microsoft.com/office/officeart/2005/8/layout/process1"/>
    <dgm:cxn modelId="{D6E95CB2-4FE4-4F25-BB16-7382BC2A9F70}" type="presParOf" srcId="{1A156C13-5BD2-43F1-89E1-A8987F400567}" destId="{F5FB83EE-87AA-4651-82B1-60BB1A6714EF}" srcOrd="0" destOrd="0" presId="urn:microsoft.com/office/officeart/2005/8/layout/process1"/>
    <dgm:cxn modelId="{47E88229-8237-44D7-8DC4-A1B350113550}" type="presParOf" srcId="{A46B05E6-FEA2-4E05-B245-3249CB517D76}" destId="{380C0A13-E952-4A6A-9018-42E3736667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3B4B4-BBE8-416D-A78E-B5A13417C891}">
      <dsp:nvSpPr>
        <dsp:cNvPr id="0" name=""/>
        <dsp:cNvSpPr/>
      </dsp:nvSpPr>
      <dsp:spPr>
        <a:xfrm>
          <a:off x="0" y="552"/>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969AEA-0B80-42A6-895D-8CE91FAEA6C3}">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4E512B-AE34-4307-97ED-4C8FCE772BAE}">
      <dsp:nvSpPr>
        <dsp:cNvPr id="0" name=""/>
        <dsp:cNvSpPr/>
      </dsp:nvSpPr>
      <dsp:spPr>
        <a:xfrm>
          <a:off x="1493203" y="552"/>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kern="1200"/>
            <a:t>Multi-label classification: Given multiple classes, and multiple nonexclusive categories, an object can belong to multiple categories [4]. A simple example is tagging a photo with multiple labels like beach, sunrise, and friends.</a:t>
          </a:r>
        </a:p>
      </dsp:txBody>
      <dsp:txXfrm>
        <a:off x="1493203" y="552"/>
        <a:ext cx="6736396" cy="1292816"/>
      </dsp:txXfrm>
    </dsp:sp>
    <dsp:sp modelId="{D8D276A6-C957-4075-B605-BD330734F239}">
      <dsp:nvSpPr>
        <dsp:cNvPr id="0" name=""/>
        <dsp:cNvSpPr/>
      </dsp:nvSpPr>
      <dsp:spPr>
        <a:xfrm>
          <a:off x="0" y="161657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C980E-699B-4C53-B850-CFC97EF518F2}">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36B1EE-DA44-4AAD-9C3F-EF1FC8ECDA5E}">
      <dsp:nvSpPr>
        <dsp:cNvPr id="0" name=""/>
        <dsp:cNvSpPr/>
      </dsp:nvSpPr>
      <dsp:spPr>
        <a:xfrm>
          <a:off x="1493203" y="161657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kern="1200"/>
            <a:t>Multivariate regression: It is used to measure the degree at which more than one independent variable (predictors) and more than one dependent variable, are linearly related. For example, to measure the correlation between the amount of time spent on social media and an employee's productivity.</a:t>
          </a:r>
        </a:p>
      </dsp:txBody>
      <dsp:txXfrm>
        <a:off x="1493203" y="1616573"/>
        <a:ext cx="6736396" cy="1292816"/>
      </dsp:txXfrm>
    </dsp:sp>
    <dsp:sp modelId="{4F4D547D-468B-4B69-BC18-08DA3237AC74}">
      <dsp:nvSpPr>
        <dsp:cNvPr id="0" name=""/>
        <dsp:cNvSpPr/>
      </dsp:nvSpPr>
      <dsp:spPr>
        <a:xfrm>
          <a:off x="0" y="323259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C19A59-5E54-41B7-AA61-D5C65AB6A8C7}">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53FD10-BBA9-4251-9B9E-37BE61A0D060}">
      <dsp:nvSpPr>
        <dsp:cNvPr id="0" name=""/>
        <dsp:cNvSpPr/>
      </dsp:nvSpPr>
      <dsp:spPr>
        <a:xfrm>
          <a:off x="1493203" y="323259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66750">
            <a:lnSpc>
              <a:spcPct val="100000"/>
            </a:lnSpc>
            <a:spcBef>
              <a:spcPct val="0"/>
            </a:spcBef>
            <a:spcAft>
              <a:spcPct val="35000"/>
            </a:spcAft>
            <a:buNone/>
          </a:pPr>
          <a:r>
            <a:rPr lang="en-US" sz="1500" kern="1200"/>
            <a:t>Multi-task learning: A single shared machine learning model that can perform multiple different tasks. One example is a spam-filter, different people have different distributions of features which distinguish spam emails - an English speaker may find that all emails in Russian are spam, not so for Russian speakers.</a:t>
          </a:r>
        </a:p>
      </dsp:txBody>
      <dsp:txXfrm>
        <a:off x="1493203" y="3232593"/>
        <a:ext cx="6736396" cy="1292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3370B-7043-4409-A71E-D3C9FC64F5D0}">
      <dsp:nvSpPr>
        <dsp:cNvPr id="0" name=""/>
        <dsp:cNvSpPr/>
      </dsp:nvSpPr>
      <dsp:spPr>
        <a:xfrm>
          <a:off x="2325" y="1523746"/>
          <a:ext cx="1016845" cy="6101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Calibri"/>
            </a:rPr>
            <a:t>Job Title</a:t>
          </a:r>
          <a:endParaRPr lang="en-US" sz="1000" kern="1200"/>
        </a:p>
      </dsp:txBody>
      <dsp:txXfrm>
        <a:off x="20194" y="1541615"/>
        <a:ext cx="981107" cy="574369"/>
      </dsp:txXfrm>
    </dsp:sp>
    <dsp:sp modelId="{7E49C2A0-4427-4B06-B2DE-890FA9E5D13C}">
      <dsp:nvSpPr>
        <dsp:cNvPr id="0" name=""/>
        <dsp:cNvSpPr/>
      </dsp:nvSpPr>
      <dsp:spPr>
        <a:xfrm>
          <a:off x="1120855" y="1702711"/>
          <a:ext cx="215571" cy="2521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120855" y="1753146"/>
        <a:ext cx="150900" cy="151307"/>
      </dsp:txXfrm>
    </dsp:sp>
    <dsp:sp modelId="{EE01468F-5E55-4FF9-A7AD-F2E7C5DC7A6F}">
      <dsp:nvSpPr>
        <dsp:cNvPr id="0" name=""/>
        <dsp:cNvSpPr/>
      </dsp:nvSpPr>
      <dsp:spPr>
        <a:xfrm>
          <a:off x="1425909" y="1523746"/>
          <a:ext cx="1016845" cy="6101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Calibri"/>
            </a:rPr>
            <a:t>Education * Employment</a:t>
          </a:r>
          <a:endParaRPr lang="en-US" sz="1000" kern="1200"/>
        </a:p>
      </dsp:txBody>
      <dsp:txXfrm>
        <a:off x="1443778" y="1541615"/>
        <a:ext cx="981107" cy="574369"/>
      </dsp:txXfrm>
    </dsp:sp>
    <dsp:sp modelId="{191F86E3-64DB-46B2-8B35-B5EB772F7CDD}">
      <dsp:nvSpPr>
        <dsp:cNvPr id="0" name=""/>
        <dsp:cNvSpPr/>
      </dsp:nvSpPr>
      <dsp:spPr>
        <a:xfrm>
          <a:off x="2544438" y="1702711"/>
          <a:ext cx="215571" cy="2521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544438" y="1753146"/>
        <a:ext cx="150900" cy="151307"/>
      </dsp:txXfrm>
    </dsp:sp>
    <dsp:sp modelId="{81CBB682-261F-4564-9BEF-95E701439D22}">
      <dsp:nvSpPr>
        <dsp:cNvPr id="0" name=""/>
        <dsp:cNvSpPr/>
      </dsp:nvSpPr>
      <dsp:spPr>
        <a:xfrm>
          <a:off x="2849492" y="1523746"/>
          <a:ext cx="1016845" cy="6101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Calibri"/>
            </a:rPr>
            <a:t>"White_Collar" or "Blue_Collar"</a:t>
          </a:r>
          <a:endParaRPr lang="en-US" sz="1000" kern="1200"/>
        </a:p>
      </dsp:txBody>
      <dsp:txXfrm>
        <a:off x="2867361" y="1541615"/>
        <a:ext cx="981107" cy="574369"/>
      </dsp:txXfrm>
    </dsp:sp>
    <dsp:sp modelId="{1A156C13-5BD2-43F1-89E1-A8987F400567}">
      <dsp:nvSpPr>
        <dsp:cNvPr id="0" name=""/>
        <dsp:cNvSpPr/>
      </dsp:nvSpPr>
      <dsp:spPr>
        <a:xfrm>
          <a:off x="3968022" y="1702711"/>
          <a:ext cx="215571" cy="2521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968022" y="1753146"/>
        <a:ext cx="150900" cy="151307"/>
      </dsp:txXfrm>
    </dsp:sp>
    <dsp:sp modelId="{380C0A13-E952-4A6A-9018-42E3736667E5}">
      <dsp:nvSpPr>
        <dsp:cNvPr id="0" name=""/>
        <dsp:cNvSpPr/>
      </dsp:nvSpPr>
      <dsp:spPr>
        <a:xfrm>
          <a:off x="4273075" y="1523746"/>
          <a:ext cx="1016845" cy="6101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latin typeface="Calibri"/>
            </a:rPr>
            <a:t>OTCJobCategory</a:t>
          </a:r>
        </a:p>
      </dsp:txBody>
      <dsp:txXfrm>
        <a:off x="4290944" y="1541615"/>
        <a:ext cx="981107" cy="5743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B410E-D901-4ED5-8564-36C82760FB81}" type="datetimeFigureOut">
              <a:rPr lang="en-US" smtClean="0"/>
              <a:t>7/29/2024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53C6D4-0909-479F-A7EF-79F598543421}" type="slidenum">
              <a:rPr lang="en-US" smtClean="0"/>
              <a:t>‹#›</a:t>
            </a:fld>
            <a:endParaRPr lang="en-US"/>
          </a:p>
        </p:txBody>
      </p:sp>
    </p:spTree>
    <p:extLst>
      <p:ext uri="{BB962C8B-B14F-4D97-AF65-F5344CB8AC3E}">
        <p14:creationId xmlns:p14="http://schemas.microsoft.com/office/powerpoint/2010/main" val="4133744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53C6D4-0909-479F-A7EF-79F598543421}" type="slidenum">
              <a:rPr lang="en-US" smtClean="0"/>
              <a:t>15</a:t>
            </a:fld>
            <a:endParaRPr lang="en-US"/>
          </a:p>
        </p:txBody>
      </p:sp>
    </p:spTree>
    <p:extLst>
      <p:ext uri="{BB962C8B-B14F-4D97-AF65-F5344CB8AC3E}">
        <p14:creationId xmlns:p14="http://schemas.microsoft.com/office/powerpoint/2010/main" val="198844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53C6D4-0909-479F-A7EF-79F598543421}" type="slidenum">
              <a:rPr lang="en-US" smtClean="0"/>
              <a:t>16</a:t>
            </a:fld>
            <a:endParaRPr lang="en-US"/>
          </a:p>
        </p:txBody>
      </p:sp>
    </p:spTree>
    <p:extLst>
      <p:ext uri="{BB962C8B-B14F-4D97-AF65-F5344CB8AC3E}">
        <p14:creationId xmlns:p14="http://schemas.microsoft.com/office/powerpoint/2010/main" val="1469897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14363" y="-42863"/>
            <a:ext cx="7513637" cy="1143001"/>
          </a:xfrm>
        </p:spPr>
        <p:txBody>
          <a:bodyPr/>
          <a:lstStyle>
            <a:lvl1pPr>
              <a:lnSpc>
                <a:spcPct val="120000"/>
              </a:lnSpc>
              <a:spcAft>
                <a:spcPct val="20000"/>
              </a:spcAft>
              <a:defRPr/>
            </a:lvl1pPr>
          </a:lstStyle>
          <a:p>
            <a:pPr lvl="0"/>
            <a:r>
              <a:rPr lang="en-US" noProof="0"/>
              <a:t>Click to edit Master title style</a:t>
            </a:r>
          </a:p>
        </p:txBody>
      </p:sp>
      <p:sp>
        <p:nvSpPr>
          <p:cNvPr id="3075" name="Rectangle 3"/>
          <p:cNvSpPr>
            <a:spLocks noGrp="1" noChangeArrowheads="1"/>
          </p:cNvSpPr>
          <p:nvPr>
            <p:ph type="subTitle" idx="1"/>
          </p:nvPr>
        </p:nvSpPr>
        <p:spPr>
          <a:xfrm>
            <a:off x="566738" y="3076575"/>
            <a:ext cx="6400800" cy="1752600"/>
          </a:xfrm>
        </p:spPr>
        <p:txBody>
          <a:bodyPr/>
          <a:lstStyle>
            <a:lvl1pPr>
              <a:spcBef>
                <a:spcPct val="0"/>
              </a:spcBef>
              <a:spcAft>
                <a:spcPct val="0"/>
              </a:spcAft>
              <a:defRPr sz="3600"/>
            </a:lvl1pPr>
          </a:lstStyle>
          <a:p>
            <a:pPr lvl="0"/>
            <a:r>
              <a:rPr lang="en-US" noProof="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113" y="-25400"/>
            <a:ext cx="2057400" cy="66817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69913" y="-25400"/>
            <a:ext cx="6019800" cy="66817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614363" y="-42863"/>
            <a:ext cx="7513637" cy="1143001"/>
          </a:xfrm>
        </p:spPr>
        <p:txBody>
          <a:bodyPr/>
          <a:lstStyle>
            <a:lvl1pPr>
              <a:lnSpc>
                <a:spcPct val="120000"/>
              </a:lnSpc>
              <a:spcAft>
                <a:spcPct val="20000"/>
              </a:spcAft>
              <a:defRPr/>
            </a:lvl1pPr>
          </a:lstStyle>
          <a:p>
            <a:pPr lvl="0"/>
            <a:r>
              <a:rPr lang="en-US" noProof="0"/>
              <a:t>Click to edit Master title style</a:t>
            </a:r>
          </a:p>
        </p:txBody>
      </p:sp>
      <p:sp>
        <p:nvSpPr>
          <p:cNvPr id="8" name="Rectangle 3"/>
          <p:cNvSpPr>
            <a:spLocks noGrp="1" noChangeArrowheads="1"/>
          </p:cNvSpPr>
          <p:nvPr>
            <p:ph type="subTitle" idx="1"/>
          </p:nvPr>
        </p:nvSpPr>
        <p:spPr>
          <a:xfrm>
            <a:off x="566738" y="3076575"/>
            <a:ext cx="6400800" cy="1752600"/>
          </a:xfrm>
        </p:spPr>
        <p:txBody>
          <a:bodyPr/>
          <a:lstStyle>
            <a:lvl1pPr>
              <a:spcBef>
                <a:spcPct val="0"/>
              </a:spcBef>
              <a:spcAft>
                <a:spcPct val="0"/>
              </a:spcAft>
              <a:defRPr sz="3600"/>
            </a:lvl1pPr>
          </a:lstStyle>
          <a:p>
            <a:pPr lvl="0"/>
            <a:r>
              <a:rPr lang="en-US" noProof="0"/>
              <a:t>Click to edit Master subtitle style</a:t>
            </a:r>
          </a:p>
        </p:txBody>
      </p:sp>
      <p:pic>
        <p:nvPicPr>
          <p:cNvPr id="5" name="Picture 4" descr="TTUS SEAL Bline.eps"/>
          <p:cNvPicPr>
            <a:picLocks noChangeAspect="1"/>
          </p:cNvPicPr>
          <p:nvPr userDrawn="1"/>
        </p:nvPicPr>
        <p:blipFill>
          <a:blip r:embed="rId2">
            <a:alphaModFix amt="13000"/>
            <a:extLst>
              <a:ext uri="{28A0092B-C50C-407E-A947-70E740481C1C}">
                <a14:useLocalDpi xmlns:a14="http://schemas.microsoft.com/office/drawing/2010/main" val="0"/>
              </a:ext>
            </a:extLst>
          </a:blip>
          <a:stretch>
            <a:fillRect/>
          </a:stretch>
        </p:blipFill>
        <p:spPr>
          <a:xfrm>
            <a:off x="4876133" y="1715449"/>
            <a:ext cx="4685806" cy="468580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14363" y="-25400"/>
            <a:ext cx="7515225" cy="1143000"/>
          </a:xfrm>
        </p:spPr>
        <p:txBody>
          <a:bodyPr/>
          <a:lstStyle/>
          <a:p>
            <a:r>
              <a:rPr lang="en-US"/>
              <a:t>Click to edit Master title style</a:t>
            </a:r>
          </a:p>
        </p:txBody>
      </p:sp>
      <p:sp>
        <p:nvSpPr>
          <p:cNvPr id="8" name="Content Placeholder 2"/>
          <p:cNvSpPr>
            <a:spLocks noGrp="1"/>
          </p:cNvSpPr>
          <p:nvPr>
            <p:ph idx="1"/>
          </p:nvPr>
        </p:nvSpPr>
        <p:spPr>
          <a:xfrm>
            <a:off x="569913" y="2130425"/>
            <a:ext cx="8229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en-US"/>
              <a:t>Click to edit Master title style</a:t>
            </a:r>
          </a:p>
        </p:txBody>
      </p:sp>
      <p:sp>
        <p:nvSpPr>
          <p:cNvPr id="8"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14363" y="-25400"/>
            <a:ext cx="7515225" cy="1143000"/>
          </a:xfrm>
        </p:spPr>
        <p:txBody>
          <a:bodyPr/>
          <a:lstStyle/>
          <a:p>
            <a:r>
              <a:rPr lang="en-US"/>
              <a:t>Click to edit Master title style</a:t>
            </a:r>
          </a:p>
        </p:txBody>
      </p:sp>
      <p:sp>
        <p:nvSpPr>
          <p:cNvPr id="9" name="Content Placeholder 2"/>
          <p:cNvSpPr>
            <a:spLocks noGrp="1"/>
          </p:cNvSpPr>
          <p:nvPr>
            <p:ph sz="half" idx="1"/>
          </p:nvPr>
        </p:nvSpPr>
        <p:spPr>
          <a:xfrm>
            <a:off x="569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4760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11"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614363" y="-25400"/>
            <a:ext cx="7515225" cy="1143000"/>
          </a:xfrm>
        </p:spPr>
        <p:txBody>
          <a:bodyPr/>
          <a:lstStyle/>
          <a:p>
            <a:r>
              <a:rPr lang="en-US"/>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A422ECD-923B-40F6-B389-B1F8FD0FF72B}" type="datetimeFigureOut">
              <a:rPr lang="en-US"/>
              <a:pPr/>
              <a:t>7/29/2024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E69A746-9A82-44B6-86BF-706BDDCB7A6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itle 1"/>
          <p:cNvSpPr>
            <a:spLocks noGrp="1"/>
          </p:cNvSpPr>
          <p:nvPr>
            <p:ph type="title"/>
          </p:nvPr>
        </p:nvSpPr>
        <p:spPr>
          <a:xfrm>
            <a:off x="1792288" y="4800600"/>
            <a:ext cx="5486400" cy="566738"/>
          </a:xfrm>
        </p:spPr>
        <p:txBody>
          <a:bodyPr anchor="b"/>
          <a:lstStyle>
            <a:lvl1pPr algn="l">
              <a:defRPr sz="2000" b="1">
                <a:solidFill>
                  <a:srgbClr val="000000"/>
                </a:solidFill>
              </a:defRPr>
            </a:lvl1pPr>
          </a:lstStyle>
          <a:p>
            <a:r>
              <a:rPr lang="en-US"/>
              <a:t>Click to edit Master title style</a:t>
            </a:r>
          </a:p>
        </p:txBody>
      </p:sp>
      <p:sp>
        <p:nvSpPr>
          <p:cNvPr id="12"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13"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14363" y="-25400"/>
            <a:ext cx="7515225" cy="1143000"/>
          </a:xfrm>
        </p:spPr>
        <p:txBody>
          <a:bodyPr/>
          <a:lstStyle/>
          <a:p>
            <a:r>
              <a:rPr lang="en-US"/>
              <a:t>Click to edit Master title style</a:t>
            </a:r>
          </a:p>
        </p:txBody>
      </p:sp>
      <p:sp>
        <p:nvSpPr>
          <p:cNvPr id="8" name="Vertical Text Placeholder 2"/>
          <p:cNvSpPr>
            <a:spLocks noGrp="1"/>
          </p:cNvSpPr>
          <p:nvPr>
            <p:ph type="body" orient="vert" idx="1"/>
          </p:nvPr>
        </p:nvSpPr>
        <p:spPr>
          <a:xfrm>
            <a:off x="569913" y="2130425"/>
            <a:ext cx="8229600" cy="4525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6742113" y="-25400"/>
            <a:ext cx="2057400" cy="6681788"/>
          </a:xfrm>
        </p:spPr>
        <p:txBody>
          <a:bodyPr vert="eaVert"/>
          <a:lstStyle/>
          <a:p>
            <a:r>
              <a:rPr lang="en-US"/>
              <a:t>Click to edit Master title style</a:t>
            </a:r>
          </a:p>
        </p:txBody>
      </p:sp>
      <p:sp>
        <p:nvSpPr>
          <p:cNvPr id="8" name="Vertical Text Placeholder 2"/>
          <p:cNvSpPr>
            <a:spLocks noGrp="1"/>
          </p:cNvSpPr>
          <p:nvPr>
            <p:ph type="body" orient="vert" idx="1"/>
          </p:nvPr>
        </p:nvSpPr>
        <p:spPr>
          <a:xfrm>
            <a:off x="569913" y="-25400"/>
            <a:ext cx="6019800" cy="66817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EA5C748-43FB-4D9E-8741-350F281D7572}" type="datetimeFigureOut">
              <a:rPr lang="en-US"/>
              <a:pPr/>
              <a:t>7/29/2024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4E44015-2FCE-484E-89FF-D6318AF37716}" type="slidenum">
              <a:rPr lang="en-US"/>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4077F80-56E2-452C-98DA-EA99231C3DCD}" type="datetimeFigureOut">
              <a:rPr lang="en-US"/>
              <a:pPr/>
              <a:t>7/29/2024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E858FB7-59C6-4623-82E6-7969586B6A0C}" type="slidenum">
              <a:rPr lang="en-US"/>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66B43522-A06B-40FD-B120-889C5D6E2AE8}" type="datetimeFigureOut">
              <a:rPr lang="en-US"/>
              <a:pPr/>
              <a:t>7/29/2024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FDEE99C2-2B75-48B3-AA90-8470A480DBB4}" type="slidenum">
              <a:rPr lang="en-US"/>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FA0C8C09-5051-4933-B3C6-178C7FE09AB8}" type="datetimeFigureOut">
              <a:rPr lang="en-US"/>
              <a:pPr/>
              <a:t>7/29/2024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693F6DD5-3A3D-45A3-8E61-830D464AD27C}" type="slidenum">
              <a:rPr lang="en-US"/>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C5A7189-6D8E-4BDE-86D3-D4A4B5EB2251}" type="datetimeFigureOut">
              <a:rPr lang="en-US"/>
              <a:pPr/>
              <a:t>7/29/2024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BF24DEF-A51C-47AF-8469-FCC5F260CE43}" type="slidenum">
              <a:rPr lang="en-US"/>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3C259C1-0C34-48B0-BB55-B7C88E4A78D0}" type="datetimeFigureOut">
              <a:rPr lang="en-US"/>
              <a:pPr/>
              <a:t>7/29/2024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49EFC87D-E528-487F-95C6-F1B1C019B9CC}" type="slidenum">
              <a:rPr lang="en-US"/>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242B74CA-CB70-4EDA-AFC6-1EEB7B1D5600}" type="datetimeFigureOut">
              <a:rPr lang="en-US"/>
              <a:pPr/>
              <a:t>7/29/2024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8339763-7D38-4282-9273-FAB631075F18}"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2DD7AAF-7983-45ED-AB05-8117142BFE7C}" type="datetimeFigureOut">
              <a:rPr lang="en-US"/>
              <a:pPr/>
              <a:t>7/29/2024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68DABE7-3030-478D-A50C-DDC9EB63A472}" type="slidenum">
              <a:rPr lang="en-US"/>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1FB0F7B-63F9-4545-B6CC-FD6858607CBA}" type="datetimeFigureOut">
              <a:rPr lang="en-US"/>
              <a:pPr/>
              <a:t>7/29/2024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334CB38-E1AC-4B38-9976-9CC452A7EF95}" type="slidenum">
              <a:rPr lang="en-US"/>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CA5F038-E7BB-4844-AE95-F618398B6332}" type="datetimeFigureOut">
              <a:rPr lang="en-US"/>
              <a:pPr/>
              <a:t>7/29/2024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8FDC179-D131-459D-98B5-DECC4CA1FFAA}" type="slidenum">
              <a:rPr lang="en-US"/>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6B6081F4-C384-4169-9CF2-5F1565ADE656}" type="datetimeFigureOut">
              <a:rPr lang="en-US"/>
              <a:pPr/>
              <a:t>7/29/2024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7CDF16A-951D-4546-95A9-D2C9D00EB49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9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4363" y="-25400"/>
            <a:ext cx="7515225"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69913" y="2130425"/>
            <a:ext cx="8229600"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1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rtl="0" eaLnBrk="0" fontAlgn="base" hangingPunct="0">
        <a:spcBef>
          <a:spcPct val="0"/>
        </a:spcBef>
        <a:spcAft>
          <a:spcPct val="0"/>
        </a:spcAft>
        <a:defRPr sz="2000">
          <a:solidFill>
            <a:schemeClr val="bg1"/>
          </a:solidFill>
          <a:latin typeface="+mj-lt"/>
          <a:ea typeface="+mj-ea"/>
          <a:cs typeface="ＭＳ Ｐゴシック" charset="0"/>
        </a:defRPr>
      </a:lvl1pPr>
      <a:lvl2pPr algn="l" rtl="0" eaLnBrk="0" fontAlgn="base" hangingPunct="0">
        <a:spcBef>
          <a:spcPct val="0"/>
        </a:spcBef>
        <a:spcAft>
          <a:spcPct val="0"/>
        </a:spcAft>
        <a:defRPr sz="2000">
          <a:solidFill>
            <a:schemeClr val="bg1"/>
          </a:solidFill>
          <a:latin typeface="Times New Roman" charset="0"/>
          <a:ea typeface="ＭＳ Ｐゴシック" charset="0"/>
          <a:cs typeface="ＭＳ Ｐゴシック" charset="0"/>
        </a:defRPr>
      </a:lvl2pPr>
      <a:lvl3pPr algn="l" rtl="0" eaLnBrk="0" fontAlgn="base" hangingPunct="0">
        <a:spcBef>
          <a:spcPct val="0"/>
        </a:spcBef>
        <a:spcAft>
          <a:spcPct val="0"/>
        </a:spcAft>
        <a:defRPr sz="2000">
          <a:solidFill>
            <a:schemeClr val="bg1"/>
          </a:solidFill>
          <a:latin typeface="Times New Roman" charset="0"/>
          <a:ea typeface="ＭＳ Ｐゴシック" charset="0"/>
          <a:cs typeface="ＭＳ Ｐゴシック" charset="0"/>
        </a:defRPr>
      </a:lvl3pPr>
      <a:lvl4pPr algn="l" rtl="0" eaLnBrk="0" fontAlgn="base" hangingPunct="0">
        <a:spcBef>
          <a:spcPct val="0"/>
        </a:spcBef>
        <a:spcAft>
          <a:spcPct val="0"/>
        </a:spcAft>
        <a:defRPr sz="2000">
          <a:solidFill>
            <a:schemeClr val="bg1"/>
          </a:solidFill>
          <a:latin typeface="Times New Roman" charset="0"/>
          <a:ea typeface="ＭＳ Ｐゴシック" charset="0"/>
          <a:cs typeface="ＭＳ Ｐゴシック" charset="0"/>
        </a:defRPr>
      </a:lvl4pPr>
      <a:lvl5pPr algn="l" rtl="0" eaLnBrk="0" fontAlgn="base" hangingPunct="0">
        <a:spcBef>
          <a:spcPct val="0"/>
        </a:spcBef>
        <a:spcAft>
          <a:spcPct val="0"/>
        </a:spcAft>
        <a:defRPr sz="2000">
          <a:solidFill>
            <a:schemeClr val="bg1"/>
          </a:solidFill>
          <a:latin typeface="Times New Roman" charset="0"/>
          <a:ea typeface="ＭＳ Ｐゴシック" charset="0"/>
          <a:cs typeface="ＭＳ Ｐゴシック" charset="0"/>
        </a:defRPr>
      </a:lvl5pPr>
      <a:lvl6pPr marL="457200" algn="l" rtl="0" fontAlgn="base">
        <a:spcBef>
          <a:spcPct val="0"/>
        </a:spcBef>
        <a:spcAft>
          <a:spcPct val="0"/>
        </a:spcAft>
        <a:defRPr sz="2000">
          <a:solidFill>
            <a:schemeClr val="bg1"/>
          </a:solidFill>
          <a:latin typeface="Times New Roman" charset="0"/>
          <a:ea typeface="ＭＳ Ｐゴシック" charset="0"/>
        </a:defRPr>
      </a:lvl6pPr>
      <a:lvl7pPr marL="914400" algn="l" rtl="0" fontAlgn="base">
        <a:spcBef>
          <a:spcPct val="0"/>
        </a:spcBef>
        <a:spcAft>
          <a:spcPct val="0"/>
        </a:spcAft>
        <a:defRPr sz="2000">
          <a:solidFill>
            <a:schemeClr val="bg1"/>
          </a:solidFill>
          <a:latin typeface="Times New Roman" charset="0"/>
          <a:ea typeface="ＭＳ Ｐゴシック" charset="0"/>
        </a:defRPr>
      </a:lvl7pPr>
      <a:lvl8pPr marL="1371600" algn="l" rtl="0" fontAlgn="base">
        <a:spcBef>
          <a:spcPct val="0"/>
        </a:spcBef>
        <a:spcAft>
          <a:spcPct val="0"/>
        </a:spcAft>
        <a:defRPr sz="2000">
          <a:solidFill>
            <a:schemeClr val="bg1"/>
          </a:solidFill>
          <a:latin typeface="Times New Roman" charset="0"/>
          <a:ea typeface="ＭＳ Ｐゴシック" charset="0"/>
        </a:defRPr>
      </a:lvl8pPr>
      <a:lvl9pPr marL="1828800" algn="l" rtl="0" fontAlgn="base">
        <a:spcBef>
          <a:spcPct val="0"/>
        </a:spcBef>
        <a:spcAft>
          <a:spcPct val="0"/>
        </a:spcAft>
        <a:defRPr sz="2000">
          <a:solidFill>
            <a:schemeClr val="bg1"/>
          </a:solidFill>
          <a:latin typeface="Times New Roman" charset="0"/>
          <a:ea typeface="ＭＳ Ｐゴシック" charset="0"/>
        </a:defRPr>
      </a:lvl9pPr>
    </p:titleStyle>
    <p:bodyStyle>
      <a:lvl1pPr marL="342900" indent="-342900" algn="l" rtl="0" eaLnBrk="0" fontAlgn="base" hangingPunct="0">
        <a:spcBef>
          <a:spcPct val="20000"/>
        </a:spcBef>
        <a:spcAft>
          <a:spcPct val="25000"/>
        </a:spcAft>
        <a:defRPr sz="3200">
          <a:solidFill>
            <a:schemeClr val="bg1"/>
          </a:solidFill>
          <a:latin typeface="+mn-lt"/>
          <a:ea typeface="+mn-ea"/>
          <a:cs typeface="ＭＳ Ｐゴシック" charset="0"/>
        </a:defRPr>
      </a:lvl1pPr>
      <a:lvl2pPr marL="400050" indent="-285750" algn="l" rtl="0" eaLnBrk="0" fontAlgn="base" hangingPunct="0">
        <a:spcBef>
          <a:spcPct val="20000"/>
        </a:spcBef>
        <a:spcAft>
          <a:spcPct val="0"/>
        </a:spcAft>
        <a:buClr>
          <a:srgbClr val="CC0000"/>
        </a:buClr>
        <a:buSzPct val="90000"/>
        <a:buFont typeface="Wingdings" pitchFamily="2" charset="2"/>
        <a:buChar char="§"/>
        <a:defRPr sz="2400">
          <a:solidFill>
            <a:schemeClr val="bg1"/>
          </a:solidFill>
          <a:latin typeface="+mn-lt"/>
          <a:ea typeface="+mn-ea"/>
        </a:defRPr>
      </a:lvl2pPr>
      <a:lvl3pPr marL="742950" indent="-228600" algn="l" rtl="0" eaLnBrk="0" fontAlgn="base" hangingPunct="0">
        <a:spcBef>
          <a:spcPct val="40000"/>
        </a:spcBef>
        <a:spcAft>
          <a:spcPct val="0"/>
        </a:spcAft>
        <a:buChar char="•"/>
        <a:defRPr i="1">
          <a:solidFill>
            <a:schemeClr val="bg1"/>
          </a:solidFill>
          <a:latin typeface="+mn-lt"/>
          <a:ea typeface="+mn-ea"/>
        </a:defRPr>
      </a:lvl3pPr>
      <a:lvl4pPr marL="1258888" indent="-228600" algn="l" rtl="0" eaLnBrk="0" fontAlgn="base" hangingPunct="0">
        <a:spcBef>
          <a:spcPct val="40000"/>
        </a:spcBef>
        <a:spcAft>
          <a:spcPct val="0"/>
        </a:spcAft>
        <a:buChar char="–"/>
        <a:defRPr>
          <a:solidFill>
            <a:schemeClr val="bg1"/>
          </a:solidFill>
          <a:latin typeface="+mn-lt"/>
          <a:ea typeface="+mn-ea"/>
        </a:defRPr>
      </a:lvl4pPr>
      <a:lvl5pPr marL="1422400" indent="406400" algn="l" rtl="0" eaLnBrk="0" fontAlgn="base" hangingPunct="0">
        <a:spcBef>
          <a:spcPct val="20000"/>
        </a:spcBef>
        <a:spcAft>
          <a:spcPct val="0"/>
        </a:spcAft>
        <a:defRPr>
          <a:solidFill>
            <a:schemeClr val="bg1"/>
          </a:solidFill>
          <a:latin typeface="+mn-lt"/>
          <a:ea typeface="+mn-ea"/>
        </a:defRPr>
      </a:lvl5pPr>
      <a:lvl6pPr marL="1879600" algn="l" rtl="0" fontAlgn="base">
        <a:spcBef>
          <a:spcPct val="20000"/>
        </a:spcBef>
        <a:spcAft>
          <a:spcPct val="0"/>
        </a:spcAft>
        <a:defRPr>
          <a:solidFill>
            <a:schemeClr val="bg1"/>
          </a:solidFill>
          <a:latin typeface="+mn-lt"/>
          <a:ea typeface="+mn-ea"/>
        </a:defRPr>
      </a:lvl6pPr>
      <a:lvl7pPr marL="2336800" algn="l" rtl="0" fontAlgn="base">
        <a:spcBef>
          <a:spcPct val="20000"/>
        </a:spcBef>
        <a:spcAft>
          <a:spcPct val="0"/>
        </a:spcAft>
        <a:defRPr>
          <a:solidFill>
            <a:schemeClr val="bg1"/>
          </a:solidFill>
          <a:latin typeface="+mn-lt"/>
          <a:ea typeface="+mn-ea"/>
        </a:defRPr>
      </a:lvl7pPr>
      <a:lvl8pPr marL="2794000" algn="l" rtl="0" fontAlgn="base">
        <a:spcBef>
          <a:spcPct val="20000"/>
        </a:spcBef>
        <a:spcAft>
          <a:spcPct val="0"/>
        </a:spcAft>
        <a:defRPr>
          <a:solidFill>
            <a:schemeClr val="bg1"/>
          </a:solidFill>
          <a:latin typeface="+mn-lt"/>
          <a:ea typeface="+mn-ea"/>
        </a:defRPr>
      </a:lvl8pPr>
      <a:lvl9pPr marL="3251200" algn="l" rtl="0" fontAlgn="base">
        <a:spcBef>
          <a:spcPct val="20000"/>
        </a:spcBef>
        <a:spcAft>
          <a:spcPct val="0"/>
        </a:spcAft>
        <a:defRPr>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1146175"/>
          </a:xfrm>
          <a:prstGeom prst="rect">
            <a:avLst/>
          </a:prstGeom>
          <a:solidFill>
            <a:srgbClr val="CC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CC0000"/>
              </a:solidFill>
            </a:endParaRPr>
          </a:p>
        </p:txBody>
      </p:sp>
      <p:pic>
        <p:nvPicPr>
          <p:cNvPr id="2051" name="Picture 7"/>
          <p:cNvPicPr>
            <a:picLocks noChangeAspect="1"/>
          </p:cNvPicPr>
          <p:nvPr userDrawn="1"/>
        </p:nvPicPr>
        <p:blipFill>
          <a:blip r:embed="rId13"/>
          <a:srcRect/>
          <a:stretch>
            <a:fillRect/>
          </a:stretch>
        </p:blipFill>
        <p:spPr bwMode="auto">
          <a:xfrm>
            <a:off x="7939088" y="134938"/>
            <a:ext cx="857250" cy="857250"/>
          </a:xfrm>
          <a:prstGeom prst="rect">
            <a:avLst/>
          </a:prstGeom>
          <a:noFill/>
          <a:ln w="9525">
            <a:noFill/>
            <a:miter lim="800000"/>
            <a:headEnd/>
            <a:tailEnd/>
          </a:ln>
        </p:spPr>
      </p:pic>
      <p:sp>
        <p:nvSpPr>
          <p:cNvPr id="9" name="Rectangle 2"/>
          <p:cNvSpPr>
            <a:spLocks noGrp="1" noChangeArrowheads="1"/>
          </p:cNvSpPr>
          <p:nvPr>
            <p:ph type="title"/>
          </p:nvPr>
        </p:nvSpPr>
        <p:spPr bwMode="auto">
          <a:xfrm>
            <a:off x="614363" y="-25400"/>
            <a:ext cx="7515225"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 name="Rectangle 3"/>
          <p:cNvSpPr>
            <a:spLocks noGrp="1" noChangeArrowheads="1"/>
          </p:cNvSpPr>
          <p:nvPr>
            <p:ph type="body" idx="1"/>
          </p:nvPr>
        </p:nvSpPr>
        <p:spPr bwMode="auto">
          <a:xfrm>
            <a:off x="569913" y="2130425"/>
            <a:ext cx="8229600"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15" r:id="rId1"/>
    <p:sldLayoutId id="2147483805" r:id="rId2"/>
    <p:sldLayoutId id="2147483806" r:id="rId3"/>
    <p:sldLayoutId id="2147483807" r:id="rId4"/>
    <p:sldLayoutId id="2147483808" r:id="rId5"/>
    <p:sldLayoutId id="2147483809" r:id="rId6"/>
    <p:sldLayoutId id="2147483810" r:id="rId7"/>
    <p:sldLayoutId id="2147483816" r:id="rId8"/>
    <p:sldLayoutId id="2147483811" r:id="rId9"/>
    <p:sldLayoutId id="2147483812" r:id="rId10"/>
    <p:sldLayoutId id="2147483813" r:id="rId11"/>
  </p:sldLayoutIdLst>
  <p:txStyles>
    <p:titleStyle>
      <a:lvl1pPr algn="l" defTabSz="457200" rtl="0" eaLnBrk="0" fontAlgn="base" hangingPunct="0">
        <a:spcBef>
          <a:spcPct val="0"/>
        </a:spcBef>
        <a:spcAft>
          <a:spcPct val="0"/>
        </a:spcAft>
        <a:defRPr sz="2000" kern="1200">
          <a:solidFill>
            <a:schemeClr val="bg1"/>
          </a:solidFill>
          <a:latin typeface="Times New Roman"/>
          <a:ea typeface="ＭＳ Ｐゴシック" charset="0"/>
          <a:cs typeface="Times New Roman"/>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defRPr sz="3200" kern="1200">
          <a:solidFill>
            <a:schemeClr val="tx1"/>
          </a:solidFill>
          <a:latin typeface="Times New Roman"/>
          <a:ea typeface="ＭＳ Ｐゴシック" charset="0"/>
          <a:cs typeface="Times New Roman"/>
        </a:defRPr>
      </a:lvl1pPr>
      <a:lvl2pPr marL="800100" indent="-342900" algn="l" defTabSz="457200" rtl="0" eaLnBrk="0" fontAlgn="base" hangingPunct="0">
        <a:spcBef>
          <a:spcPct val="20000"/>
        </a:spcBef>
        <a:spcAft>
          <a:spcPct val="0"/>
        </a:spcAft>
        <a:buClr>
          <a:srgbClr val="CC0000"/>
        </a:buClr>
        <a:buFont typeface="Wingdings" pitchFamily="2" charset="2"/>
        <a:buChar char="§"/>
        <a:defRPr sz="2400" kern="1200">
          <a:solidFill>
            <a:srgbClr val="000000"/>
          </a:solidFill>
          <a:latin typeface="Times New Roman"/>
          <a:ea typeface="ＭＳ Ｐゴシック" charset="0"/>
          <a:cs typeface="Times New Roman"/>
        </a:defRPr>
      </a:lvl2pPr>
      <a:lvl3pPr marL="1200150" indent="-285750" algn="l" defTabSz="457200" rtl="0" eaLnBrk="0" fontAlgn="base" hangingPunct="0">
        <a:spcBef>
          <a:spcPct val="20000"/>
        </a:spcBef>
        <a:spcAft>
          <a:spcPct val="0"/>
        </a:spcAft>
        <a:buFont typeface="Arial" pitchFamily="34" charset="0"/>
        <a:buChar char="•"/>
        <a:defRPr i="1" kern="1200">
          <a:solidFill>
            <a:schemeClr val="tx1"/>
          </a:solidFill>
          <a:latin typeface="Times New Roman"/>
          <a:ea typeface="ＭＳ Ｐゴシック" charset="0"/>
          <a:cs typeface="Times New Roman"/>
        </a:defRPr>
      </a:lvl3pPr>
      <a:lvl4pPr marL="1657350" indent="-285750" algn="l" defTabSz="457200" rtl="0" eaLnBrk="0" fontAlgn="base" hangingPunct="0">
        <a:spcBef>
          <a:spcPct val="20000"/>
        </a:spcBef>
        <a:spcAft>
          <a:spcPct val="0"/>
        </a:spcAft>
        <a:buFont typeface="Lucida Grande" pitchFamily="-84" charset="0"/>
        <a:buChar char="-"/>
        <a:defRPr kern="1200">
          <a:solidFill>
            <a:schemeClr val="tx1"/>
          </a:solidFill>
          <a:latin typeface="Times New Roman"/>
          <a:ea typeface="ＭＳ Ｐゴシック" charset="0"/>
          <a:cs typeface="Times New Roman"/>
        </a:defRPr>
      </a:lvl4pPr>
      <a:lvl5pPr marL="1828800" algn="l" defTabSz="457200" rtl="0" eaLnBrk="0" fontAlgn="base" hangingPunct="0">
        <a:spcBef>
          <a:spcPct val="20000"/>
        </a:spcBef>
        <a:spcAft>
          <a:spcPct val="0"/>
        </a:spcAft>
        <a:buClr>
          <a:srgbClr val="CC0000"/>
        </a:buClr>
        <a:defRPr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9144000" cy="1146175"/>
          </a:xfrm>
          <a:prstGeom prst="rect">
            <a:avLst/>
          </a:prstGeom>
          <a:solidFill>
            <a:srgbClr val="CC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CC0000"/>
              </a:solidFill>
            </a:endParaRPr>
          </a:p>
        </p:txBody>
      </p:sp>
      <p:sp>
        <p:nvSpPr>
          <p:cNvPr id="7" name="Title 1"/>
          <p:cNvSpPr txBox="1">
            <a:spLocks/>
          </p:cNvSpPr>
          <p:nvPr userDrawn="1"/>
        </p:nvSpPr>
        <p:spPr bwMode="auto">
          <a:xfrm>
            <a:off x="1274763" y="-25400"/>
            <a:ext cx="68961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chor="ctr"/>
          <a:lstStyle>
            <a:lvl1pPr algn="l" defTabSz="457200" rtl="0" eaLnBrk="0" fontAlgn="base" hangingPunct="0">
              <a:spcBef>
                <a:spcPct val="0"/>
              </a:spcBef>
              <a:spcAft>
                <a:spcPct val="0"/>
              </a:spcAft>
              <a:defRPr sz="2000" kern="1200">
                <a:solidFill>
                  <a:schemeClr val="bg1"/>
                </a:solidFill>
                <a:latin typeface="Times New Roman"/>
                <a:ea typeface="ＭＳ Ｐゴシック" charset="0"/>
                <a:cs typeface="Times New Roman"/>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a:defRPr/>
            </a:pPr>
            <a:r>
              <a:rPr lang="en-US"/>
              <a:t>TEXAS TECH UNIVERSITY SYSTEM</a:t>
            </a:r>
          </a:p>
        </p:txBody>
      </p:sp>
      <p:pic>
        <p:nvPicPr>
          <p:cNvPr id="5124" name="Picture 7"/>
          <p:cNvPicPr>
            <a:picLocks noChangeAspect="1"/>
          </p:cNvPicPr>
          <p:nvPr userDrawn="1"/>
        </p:nvPicPr>
        <p:blipFill>
          <a:blip r:embed="rId13"/>
          <a:srcRect/>
          <a:stretch>
            <a:fillRect/>
          </a:stretch>
        </p:blipFill>
        <p:spPr bwMode="auto">
          <a:xfrm>
            <a:off x="376238" y="134938"/>
            <a:ext cx="857250" cy="8572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helastwanderer.deviantart.com/art/Neural-Network-205781521" TargetMode="External"/><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www.ncbi.nlm.nih.gov/pmc/articles/PMC5074793/" TargetMode="External"/><Relationship Id="rId2" Type="http://schemas.openxmlformats.org/officeDocument/2006/relationships/hyperlink" Target="https://www.aafp.org/pubs/afp/issues/2018/1101/p576.html" TargetMode="External"/><Relationship Id="rId1" Type="http://schemas.openxmlformats.org/officeDocument/2006/relationships/slideLayout" Target="../slideLayouts/slideLayout15.xml"/><Relationship Id="rId6" Type="http://schemas.openxmlformats.org/officeDocument/2006/relationships/hyperlink" Target="https://doi.org/10.1016/j.softx.2023.101516" TargetMode="External"/><Relationship Id="rId5" Type="http://schemas.openxmlformats.org/officeDocument/2006/relationships/hyperlink" Target="https://en.wikipedia.org/wiki/Multi-label_classification" TargetMode="External"/><Relationship Id="rId4" Type="http://schemas.openxmlformats.org/officeDocument/2006/relationships/hyperlink" Target="https://doi.org/10.1016/j.neucom.2022.04.053."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7"/>
          <p:cNvPicPr>
            <a:picLocks noChangeAspect="1" noChangeArrowheads="1"/>
          </p:cNvPicPr>
          <p:nvPr/>
        </p:nvPicPr>
        <p:blipFill>
          <a:blip r:embed="rId2">
            <a:extLst>
              <a:ext uri="{837473B0-CC2E-450A-ABE3-18F120FF3D39}">
                <a1611:picAttrSrcUrl xmlns:a1611="http://schemas.microsoft.com/office/drawing/2016/11/main" r:id="rId3"/>
              </a:ext>
            </a:extLst>
          </a:blip>
          <a:srcRect l="24774" r="24774"/>
          <a:stretch>
            <a:fillRect/>
          </a:stretch>
        </p:blipFill>
        <p:spPr bwMode="auto">
          <a:xfrm>
            <a:off x="543313" y="2479207"/>
            <a:ext cx="1987162" cy="2461665"/>
          </a:xfrm>
          <a:prstGeom prst="rect">
            <a:avLst/>
          </a:prstGeom>
          <a:noFill/>
          <a:ln w="9525">
            <a:noFill/>
            <a:miter lim="800000"/>
            <a:headEnd/>
            <a:tailEnd/>
          </a:ln>
        </p:spPr>
      </p:pic>
      <p:sp>
        <p:nvSpPr>
          <p:cNvPr id="8" name="Rectangle 3"/>
          <p:cNvSpPr txBox="1">
            <a:spLocks noChangeArrowheads="1"/>
          </p:cNvSpPr>
          <p:nvPr/>
        </p:nvSpPr>
        <p:spPr bwMode="auto">
          <a:xfrm>
            <a:off x="2640013" y="2314702"/>
            <a:ext cx="6489700" cy="109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chor="ctr"/>
          <a:lstStyle>
            <a:lvl1pPr algn="l" defTabSz="457200" rtl="0" eaLnBrk="0" fontAlgn="base" hangingPunct="0">
              <a:spcBef>
                <a:spcPct val="0"/>
              </a:spcBef>
              <a:spcAft>
                <a:spcPct val="0"/>
              </a:spcAft>
              <a:defRPr sz="2000" kern="1200">
                <a:solidFill>
                  <a:schemeClr val="bg1"/>
                </a:solidFill>
                <a:latin typeface="Times New Roman"/>
                <a:ea typeface="ＭＳ Ｐゴシック" charset="0"/>
                <a:cs typeface="Times New Roman"/>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sz="2400">
                <a:solidFill>
                  <a:srgbClr val="000000"/>
                </a:solidFill>
                <a:cs typeface="+mj-cs"/>
              </a:rPr>
              <a:t>Prediction of Over-the-Counter Products and Exercise as Home Treatment Modalities for Knee Joint Pain Using Deep Learning</a:t>
            </a:r>
            <a:br>
              <a:rPr lang="en-US" sz="2400">
                <a:solidFill>
                  <a:srgbClr val="000000"/>
                </a:solidFill>
                <a:cs typeface="+mj-cs"/>
              </a:rPr>
            </a:br>
            <a:endParaRPr lang="en-US" sz="2400">
              <a:solidFill>
                <a:srgbClr val="000000"/>
              </a:solidFill>
              <a:cs typeface="+mj-cs"/>
            </a:endParaRPr>
          </a:p>
        </p:txBody>
      </p:sp>
      <p:sp>
        <p:nvSpPr>
          <p:cNvPr id="9" name="Rectangle 4"/>
          <p:cNvSpPr txBox="1">
            <a:spLocks noChangeArrowheads="1"/>
          </p:cNvSpPr>
          <p:nvPr/>
        </p:nvSpPr>
        <p:spPr bwMode="auto">
          <a:xfrm>
            <a:off x="2684463" y="3549715"/>
            <a:ext cx="64008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defTabSz="457200">
              <a:spcBef>
                <a:spcPct val="20000"/>
              </a:spcBef>
              <a:buFont typeface="Arial" pitchFamily="34" charset="0"/>
              <a:buNone/>
            </a:pPr>
            <a:r>
              <a:rPr lang="en-US" sz="1600" i="1">
                <a:latin typeface="Times New Roman" pitchFamily="18" charset="0"/>
              </a:rPr>
              <a:t>Harry Onengiyeofori</a:t>
            </a:r>
          </a:p>
          <a:p>
            <a:pPr defTabSz="457200">
              <a:spcBef>
                <a:spcPct val="20000"/>
              </a:spcBef>
              <a:buFont typeface="Arial" pitchFamily="34" charset="0"/>
              <a:buNone/>
            </a:pPr>
            <a:r>
              <a:rPr lang="en-US" altLang="ja-JP" sz="1600" i="1">
                <a:latin typeface="Times New Roman" pitchFamily="18" charset="0"/>
              </a:rPr>
              <a:t>Kancheti Chandrika</a:t>
            </a:r>
          </a:p>
          <a:p>
            <a:pPr defTabSz="457200">
              <a:spcBef>
                <a:spcPct val="20000"/>
              </a:spcBef>
              <a:buFont typeface="Arial" pitchFamily="34" charset="0"/>
              <a:buNone/>
            </a:pPr>
            <a:r>
              <a:rPr lang="en-US" altLang="ja-JP" sz="1600" i="1">
                <a:latin typeface="Times New Roman" pitchFamily="18" charset="0"/>
              </a:rPr>
              <a:t>Mandalapu Sruthi</a:t>
            </a:r>
          </a:p>
          <a:p>
            <a:pPr defTabSz="457200">
              <a:spcBef>
                <a:spcPct val="20000"/>
              </a:spcBef>
              <a:buFont typeface="Arial" pitchFamily="34" charset="0"/>
              <a:buNone/>
            </a:pPr>
            <a:r>
              <a:rPr lang="en-US" altLang="ja-JP" sz="1600" i="1">
                <a:latin typeface="Times New Roman" pitchFamily="18" charset="0"/>
              </a:rPr>
              <a:t>Nandigam, Venkata Mohana Rao</a:t>
            </a:r>
          </a:p>
          <a:p>
            <a:pPr defTabSz="457200">
              <a:spcBef>
                <a:spcPct val="20000"/>
              </a:spcBef>
              <a:buFont typeface="Arial" pitchFamily="34" charset="0"/>
              <a:buNone/>
            </a:pPr>
            <a:r>
              <a:rPr lang="en-US" altLang="ja-JP" sz="1600" i="1">
                <a:latin typeface="Times New Roman" pitchFamily="18" charset="0"/>
              </a:rPr>
              <a:t>Suliman Abdurrhman</a:t>
            </a:r>
          </a:p>
          <a:p>
            <a:pPr defTabSz="457200">
              <a:spcBef>
                <a:spcPct val="20000"/>
              </a:spcBef>
              <a:buFont typeface="Arial" pitchFamily="34" charset="0"/>
              <a:buNone/>
            </a:pPr>
            <a:endParaRPr lang="en-US" i="1">
              <a:latin typeface="Times New Roman" pitchFamily="18" charset="0"/>
            </a:endParaRPr>
          </a:p>
          <a:p>
            <a:pPr defTabSz="457200">
              <a:spcBef>
                <a:spcPct val="20000"/>
              </a:spcBef>
              <a:buFont typeface="Arial" pitchFamily="34" charset="0"/>
              <a:buNone/>
            </a:pPr>
            <a:r>
              <a:rPr lang="en-US" sz="1400" i="1">
                <a:latin typeface="Times New Roman" pitchFamily="18" charset="0"/>
              </a:rPr>
              <a:t>July 15, 2024</a:t>
            </a:r>
          </a:p>
        </p:txBody>
      </p:sp>
      <p:sp>
        <p:nvSpPr>
          <p:cNvPr id="6" name="TextBox 5">
            <a:extLst>
              <a:ext uri="{FF2B5EF4-FFF2-40B4-BE49-F238E27FC236}">
                <a16:creationId xmlns:a16="http://schemas.microsoft.com/office/drawing/2014/main" id="{E5542A4C-93F8-F116-A532-750CB4118A2E}"/>
              </a:ext>
            </a:extLst>
          </p:cNvPr>
          <p:cNvSpPr txBox="1"/>
          <p:nvPr/>
        </p:nvSpPr>
        <p:spPr>
          <a:xfrm>
            <a:off x="542925" y="4940300"/>
            <a:ext cx="1987550" cy="317500"/>
          </a:xfrm>
          <a:prstGeom prst="rect">
            <a:avLst/>
          </a:prstGeom>
        </p:spPr>
        <p:txBody>
          <a:bodyPr>
            <a:normAutofit fontScale="47500" lnSpcReduction="20000"/>
          </a:bodyPr>
          <a:lstStyle/>
          <a:p>
            <a:r>
              <a:rPr lang="en-US"/>
              <a:t>ThePhoto by PhotoAuthor is licensed under CCYYSA.</a:t>
            </a:r>
          </a:p>
        </p:txBody>
      </p:sp>
      <p:sp>
        <p:nvSpPr>
          <p:cNvPr id="10" name="TextBox 9">
            <a:extLst>
              <a:ext uri="{FF2B5EF4-FFF2-40B4-BE49-F238E27FC236}">
                <a16:creationId xmlns:a16="http://schemas.microsoft.com/office/drawing/2014/main" id="{43397B11-6A73-345E-98CC-7939F668FF49}"/>
              </a:ext>
            </a:extLst>
          </p:cNvPr>
          <p:cNvSpPr txBox="1"/>
          <p:nvPr/>
        </p:nvSpPr>
        <p:spPr>
          <a:xfrm>
            <a:off x="542925" y="4940300"/>
            <a:ext cx="1987550" cy="317500"/>
          </a:xfrm>
          <a:prstGeom prst="rect">
            <a:avLst/>
          </a:prstGeom>
        </p:spPr>
        <p:txBody>
          <a:bodyPr>
            <a:normAutofit fontScale="47500" lnSpcReduction="20000"/>
          </a:bodyPr>
          <a:lstStyle/>
          <a:p>
            <a:r>
              <a:rPr lang="en-US"/>
              <a:t>ThePhoto by PhotoAuthor is licensed under CCYYSA.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Rectangle 1031"/>
          <p:cNvSpPr>
            <a:spLocks noGrp="1" noChangeArrowheads="1"/>
          </p:cNvSpPr>
          <p:nvPr>
            <p:ph type="title"/>
          </p:nvPr>
        </p:nvSpPr>
        <p:spPr/>
        <p:txBody>
          <a:bodyPr/>
          <a:lstStyle/>
          <a:p>
            <a:pPr eaLnBrk="1" hangingPunct="1">
              <a:defRPr/>
            </a:pPr>
            <a:r>
              <a:rPr lang="en-US">
                <a:cs typeface="+mj-cs"/>
              </a:rPr>
              <a:t>DATA &amp; MODEL BUILDING PLAN</a:t>
            </a:r>
          </a:p>
        </p:txBody>
      </p:sp>
      <p:sp>
        <p:nvSpPr>
          <p:cNvPr id="3" name="Content Placeholder 2">
            <a:extLst>
              <a:ext uri="{FF2B5EF4-FFF2-40B4-BE49-F238E27FC236}">
                <a16:creationId xmlns:a16="http://schemas.microsoft.com/office/drawing/2014/main" id="{2A1E7B40-0A80-AC44-FD60-AD42A67C7429}"/>
              </a:ext>
            </a:extLst>
          </p:cNvPr>
          <p:cNvSpPr>
            <a:spLocks noGrp="1"/>
          </p:cNvSpPr>
          <p:nvPr>
            <p:ph idx="1"/>
          </p:nvPr>
        </p:nvSpPr>
        <p:spPr>
          <a:xfrm>
            <a:off x="569913" y="1572769"/>
            <a:ext cx="8229600" cy="5083620"/>
          </a:xfrm>
        </p:spPr>
        <p:txBody>
          <a:bodyPr/>
          <a:lstStyle/>
          <a:p>
            <a:r>
              <a:rPr lang="en-US" sz="2800">
                <a:ea typeface="ＭＳ Ｐゴシック"/>
              </a:rPr>
              <a:t>Phase 1: </a:t>
            </a:r>
            <a:endParaRPr lang="en-US" sz="2800"/>
          </a:p>
          <a:p>
            <a:pPr marL="457200" indent="-457200">
              <a:buFont typeface="Arial" panose="020B0604020202020204" pitchFamily="34" charset="0"/>
              <a:buChar char="•"/>
            </a:pPr>
            <a:r>
              <a:rPr lang="en-US" sz="2800">
                <a:ea typeface="ＭＳ Ｐゴシック"/>
              </a:rPr>
              <a:t>Generate baseline correlated multilabel synthetic data based on the provided data model using "</a:t>
            </a:r>
            <a:r>
              <a:rPr lang="en-US" sz="2800" err="1">
                <a:ea typeface="ＭＳ Ｐゴシック"/>
              </a:rPr>
              <a:t>make_multilabel_classification</a:t>
            </a:r>
            <a:r>
              <a:rPr lang="en-US" sz="2800">
                <a:ea typeface="ＭＳ Ｐゴシック"/>
              </a:rPr>
              <a:t>" function </a:t>
            </a:r>
            <a:r>
              <a:rPr lang="en-US" sz="2800" err="1">
                <a:ea typeface="ＭＳ Ｐゴシック"/>
              </a:rPr>
              <a:t>sklearn.datasets</a:t>
            </a:r>
            <a:endParaRPr lang="en-US" sz="2800"/>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ea typeface="ＭＳ Ｐゴシック"/>
              </a:rPr>
              <a:t>Build baseline multilabel models</a:t>
            </a:r>
          </a:p>
          <a:p>
            <a:endParaRPr lang="en-US"/>
          </a:p>
        </p:txBody>
      </p:sp>
    </p:spTree>
    <p:extLst>
      <p:ext uri="{BB962C8B-B14F-4D97-AF65-F5344CB8AC3E}">
        <p14:creationId xmlns:p14="http://schemas.microsoft.com/office/powerpoint/2010/main" val="3379972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Rectangle 1031"/>
          <p:cNvSpPr>
            <a:spLocks noGrp="1" noChangeArrowheads="1"/>
          </p:cNvSpPr>
          <p:nvPr>
            <p:ph type="title"/>
          </p:nvPr>
        </p:nvSpPr>
        <p:spPr/>
        <p:txBody>
          <a:bodyPr/>
          <a:lstStyle/>
          <a:p>
            <a:pPr eaLnBrk="1" hangingPunct="1">
              <a:defRPr/>
            </a:pPr>
            <a:r>
              <a:rPr lang="en-US">
                <a:cs typeface="+mj-cs"/>
              </a:rPr>
              <a:t>DATA &amp; MODEL BUILDING PLAN</a:t>
            </a:r>
          </a:p>
        </p:txBody>
      </p:sp>
      <p:sp>
        <p:nvSpPr>
          <p:cNvPr id="3" name="Content Placeholder 2">
            <a:extLst>
              <a:ext uri="{FF2B5EF4-FFF2-40B4-BE49-F238E27FC236}">
                <a16:creationId xmlns:a16="http://schemas.microsoft.com/office/drawing/2014/main" id="{2A1E7B40-0A80-AC44-FD60-AD42A67C7429}"/>
              </a:ext>
            </a:extLst>
          </p:cNvPr>
          <p:cNvSpPr>
            <a:spLocks noGrp="1"/>
          </p:cNvSpPr>
          <p:nvPr>
            <p:ph idx="1"/>
          </p:nvPr>
        </p:nvSpPr>
        <p:spPr>
          <a:xfrm>
            <a:off x="569913" y="1572769"/>
            <a:ext cx="8229600" cy="5083620"/>
          </a:xfrm>
        </p:spPr>
        <p:txBody>
          <a:bodyPr/>
          <a:lstStyle/>
          <a:p>
            <a:r>
              <a:rPr lang="en-US" sz="2800">
                <a:ea typeface="ＭＳ Ｐゴシック"/>
              </a:rPr>
              <a:t>Phase 2: </a:t>
            </a:r>
            <a:endParaRPr lang="en-US" sz="2800"/>
          </a:p>
          <a:p>
            <a:pPr marL="457200" indent="-457200">
              <a:buFont typeface="Arial" panose="020B0604020202020204" pitchFamily="34" charset="0"/>
              <a:buChar char="•"/>
            </a:pPr>
            <a:r>
              <a:rPr lang="en-US" sz="2800">
                <a:ea typeface="ＭＳ Ｐゴシック"/>
              </a:rPr>
              <a:t>Utilize actual socio-economic data, health data, and available probabilities from research to generate a final dataset</a:t>
            </a:r>
          </a:p>
          <a:p>
            <a:endParaRPr lang="en-US" sz="2800"/>
          </a:p>
          <a:p>
            <a:pPr marL="457200" indent="-457200">
              <a:buChar char="•"/>
            </a:pPr>
            <a:r>
              <a:rPr lang="en-US" sz="2800">
                <a:ea typeface="ＭＳ Ｐゴシック"/>
              </a:rPr>
              <a:t>Test generated data for multiclass classification using Back Propagation Neural Network</a:t>
            </a:r>
            <a:endParaRPr lang="en-US" sz="2800"/>
          </a:p>
          <a:p>
            <a:pPr marL="457200" indent="-457200">
              <a:buChar char="•"/>
            </a:pPr>
            <a:endParaRPr lang="en-US" sz="2800">
              <a:ea typeface="ＭＳ Ｐゴシック"/>
            </a:endParaRPr>
          </a:p>
          <a:p>
            <a:pPr marL="457200" indent="-457200">
              <a:buChar char="•"/>
            </a:pPr>
            <a:r>
              <a:rPr lang="en-US" sz="2800">
                <a:ea typeface="ＭＳ Ｐゴシック"/>
              </a:rPr>
              <a:t>Build multi target learning model to predict otc products, excersise, and postpain</a:t>
            </a:r>
            <a:endParaRPr lang="en-US" sz="2800"/>
          </a:p>
          <a:p>
            <a:endParaRPr lang="en-US"/>
          </a:p>
        </p:txBody>
      </p:sp>
    </p:spTree>
    <p:extLst>
      <p:ext uri="{BB962C8B-B14F-4D97-AF65-F5344CB8AC3E}">
        <p14:creationId xmlns:p14="http://schemas.microsoft.com/office/powerpoint/2010/main" val="646041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Grp="1" noChangeArrowheads="1"/>
          </p:cNvSpPr>
          <p:nvPr>
            <p:ph type="ctr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a:cs typeface="+mj-cs"/>
              </a:rPr>
              <a:t>IMPLEMENTATION</a:t>
            </a:r>
          </a:p>
        </p:txBody>
      </p:sp>
      <p:sp>
        <p:nvSpPr>
          <p:cNvPr id="27653" name="Rectangle 5"/>
          <p:cNvSpPr>
            <a:spLocks noGrp="1" noChangeArrowheads="1"/>
          </p:cNvSpPr>
          <p:nvPr>
            <p:ph type="subTitle"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marL="0" indent="0" eaLnBrk="1" hangingPunct="1">
              <a:buFont typeface="Arial" charset="0"/>
              <a:buNone/>
              <a:defRPr/>
            </a:pPr>
            <a:r>
              <a:rPr lang="en-US">
                <a:cs typeface="+mn-cs"/>
              </a:rPr>
              <a:t>IMPLEMENTATION</a:t>
            </a:r>
          </a:p>
        </p:txBody>
      </p:sp>
    </p:spTree>
    <p:extLst>
      <p:ext uri="{BB962C8B-B14F-4D97-AF65-F5344CB8AC3E}">
        <p14:creationId xmlns:p14="http://schemas.microsoft.com/office/powerpoint/2010/main" val="151254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Rectangle 1031"/>
          <p:cNvSpPr>
            <a:spLocks noGrp="1" noChangeArrowheads="1"/>
          </p:cNvSpPr>
          <p:nvPr>
            <p:ph type="title"/>
          </p:nvPr>
        </p:nvSpPr>
        <p:spPr/>
        <p:txBody>
          <a:bodyPr/>
          <a:lstStyle/>
          <a:p>
            <a:pPr>
              <a:defRPr/>
            </a:pPr>
            <a:r>
              <a:rPr lang="en-US">
                <a:ea typeface="ＭＳ Ｐゴシック"/>
                <a:cs typeface="+mj-cs"/>
              </a:rPr>
              <a:t>SYNTHETIC DATA GENERATION: </a:t>
            </a:r>
            <a:endParaRPr lang="en-US">
              <a:cs typeface="+mj-cs"/>
            </a:endParaRPr>
          </a:p>
        </p:txBody>
      </p:sp>
      <p:sp>
        <p:nvSpPr>
          <p:cNvPr id="5" name="Rectangle 4">
            <a:extLst>
              <a:ext uri="{FF2B5EF4-FFF2-40B4-BE49-F238E27FC236}">
                <a16:creationId xmlns:a16="http://schemas.microsoft.com/office/drawing/2014/main" id="{37507CA8-2EE5-C0BF-97F4-DE051CE443EC}"/>
              </a:ext>
            </a:extLst>
          </p:cNvPr>
          <p:cNvSpPr/>
          <p:nvPr/>
        </p:nvSpPr>
        <p:spPr>
          <a:xfrm>
            <a:off x="1463808" y="1434992"/>
            <a:ext cx="2040689" cy="7799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cs typeface="Calibri"/>
              </a:rPr>
              <a:t>Download Socio-Economic</a:t>
            </a:r>
          </a:p>
        </p:txBody>
      </p:sp>
      <p:sp>
        <p:nvSpPr>
          <p:cNvPr id="8" name="Rectangle 7">
            <a:extLst>
              <a:ext uri="{FF2B5EF4-FFF2-40B4-BE49-F238E27FC236}">
                <a16:creationId xmlns:a16="http://schemas.microsoft.com/office/drawing/2014/main" id="{DF87611D-F879-9B98-E3F7-FBD36FC6B362}"/>
              </a:ext>
            </a:extLst>
          </p:cNvPr>
          <p:cNvSpPr/>
          <p:nvPr/>
        </p:nvSpPr>
        <p:spPr>
          <a:xfrm>
            <a:off x="3884279" y="3288765"/>
            <a:ext cx="2098319" cy="866375"/>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Calibri"/>
              </a:rPr>
              <a:t>Merge To Generate Demographic Data</a:t>
            </a:r>
          </a:p>
        </p:txBody>
      </p:sp>
      <p:sp>
        <p:nvSpPr>
          <p:cNvPr id="9" name="Rectangle 8">
            <a:extLst>
              <a:ext uri="{FF2B5EF4-FFF2-40B4-BE49-F238E27FC236}">
                <a16:creationId xmlns:a16="http://schemas.microsoft.com/office/drawing/2014/main" id="{504A63B2-C541-1BEB-EBFE-25D070FA3F9C}"/>
              </a:ext>
            </a:extLst>
          </p:cNvPr>
          <p:cNvSpPr/>
          <p:nvPr/>
        </p:nvSpPr>
        <p:spPr>
          <a:xfrm>
            <a:off x="6218304" y="1434992"/>
            <a:ext cx="1838983" cy="779930"/>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Calibri"/>
              </a:rPr>
              <a:t>Download Health Data</a:t>
            </a:r>
          </a:p>
        </p:txBody>
      </p:sp>
      <p:sp>
        <p:nvSpPr>
          <p:cNvPr id="10" name="Rectangle 9">
            <a:extLst>
              <a:ext uri="{FF2B5EF4-FFF2-40B4-BE49-F238E27FC236}">
                <a16:creationId xmlns:a16="http://schemas.microsoft.com/office/drawing/2014/main" id="{EA11BD96-808B-4B18-8F36-D932759122F6}"/>
              </a:ext>
            </a:extLst>
          </p:cNvPr>
          <p:cNvSpPr/>
          <p:nvPr/>
        </p:nvSpPr>
        <p:spPr>
          <a:xfrm>
            <a:off x="3567312" y="4854387"/>
            <a:ext cx="2665849" cy="866375"/>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Calibri"/>
              </a:rPr>
              <a:t>Generate Proportions</a:t>
            </a:r>
          </a:p>
          <a:p>
            <a:pPr algn="ctr"/>
            <a:r>
              <a:rPr lang="en-US">
                <a:cs typeface="Calibri"/>
              </a:rPr>
              <a:t>Based On Research Data</a:t>
            </a:r>
          </a:p>
        </p:txBody>
      </p:sp>
      <p:cxnSp>
        <p:nvCxnSpPr>
          <p:cNvPr id="13" name="Straight Arrow Connector 12">
            <a:extLst>
              <a:ext uri="{FF2B5EF4-FFF2-40B4-BE49-F238E27FC236}">
                <a16:creationId xmlns:a16="http://schemas.microsoft.com/office/drawing/2014/main" id="{4E955A00-916B-7805-D026-88B2B4DAC1C3}"/>
              </a:ext>
            </a:extLst>
          </p:cNvPr>
          <p:cNvCxnSpPr/>
          <p:nvPr/>
        </p:nvCxnSpPr>
        <p:spPr>
          <a:xfrm flipH="1">
            <a:off x="4919943" y="4159222"/>
            <a:ext cx="7684" cy="693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83833BB-E269-1232-76B4-B729645ED348}"/>
              </a:ext>
            </a:extLst>
          </p:cNvPr>
          <p:cNvCxnSpPr/>
          <p:nvPr/>
        </p:nvCxnSpPr>
        <p:spPr>
          <a:xfrm>
            <a:off x="2505955" y="2256223"/>
            <a:ext cx="1346626" cy="14426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67A971F-31C1-0AEB-52B1-FC093184B336}"/>
              </a:ext>
            </a:extLst>
          </p:cNvPr>
          <p:cNvCxnSpPr>
            <a:cxnSpLocks/>
          </p:cNvCxnSpPr>
          <p:nvPr/>
        </p:nvCxnSpPr>
        <p:spPr>
          <a:xfrm flipH="1">
            <a:off x="5994505" y="2160172"/>
            <a:ext cx="1093054" cy="1548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2120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Rectangle 1031"/>
          <p:cNvSpPr>
            <a:spLocks noGrp="1" noChangeArrowheads="1"/>
          </p:cNvSpPr>
          <p:nvPr>
            <p:ph type="title"/>
          </p:nvPr>
        </p:nvSpPr>
        <p:spPr/>
        <p:txBody>
          <a:bodyPr/>
          <a:lstStyle/>
          <a:p>
            <a:pPr>
              <a:defRPr/>
            </a:pPr>
            <a:r>
              <a:rPr lang="en-US">
                <a:ea typeface="ＭＳ Ｐゴシック"/>
                <a:cs typeface="+mj-cs"/>
              </a:rPr>
              <a:t>SYNTHETIC DATA GENERATION: GENERATE PROCESS</a:t>
            </a:r>
            <a:endParaRPr lang="en-US">
              <a:cs typeface="+mj-cs"/>
            </a:endParaRPr>
          </a:p>
        </p:txBody>
      </p:sp>
      <p:graphicFrame>
        <p:nvGraphicFramePr>
          <p:cNvPr id="26" name="Diagram 25">
            <a:extLst>
              <a:ext uri="{FF2B5EF4-FFF2-40B4-BE49-F238E27FC236}">
                <a16:creationId xmlns:a16="http://schemas.microsoft.com/office/drawing/2014/main" id="{4438BB0E-BA8C-5E19-EDC3-9E752C382485}"/>
              </a:ext>
            </a:extLst>
          </p:cNvPr>
          <p:cNvGraphicFramePr/>
          <p:nvPr>
            <p:extLst>
              <p:ext uri="{D42A27DB-BD31-4B8C-83A1-F6EECF244321}">
                <p14:modId xmlns:p14="http://schemas.microsoft.com/office/powerpoint/2010/main" val="1189631180"/>
              </p:ext>
            </p:extLst>
          </p:nvPr>
        </p:nvGraphicFramePr>
        <p:xfrm>
          <a:off x="1931095" y="222337"/>
          <a:ext cx="5292247"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252" name="Picture 20251">
            <a:extLst>
              <a:ext uri="{FF2B5EF4-FFF2-40B4-BE49-F238E27FC236}">
                <a16:creationId xmlns:a16="http://schemas.microsoft.com/office/drawing/2014/main" id="{E2A04AB2-DC91-9A1C-2EA8-5CAF8FFA1A00}"/>
              </a:ext>
            </a:extLst>
          </p:cNvPr>
          <p:cNvPicPr>
            <a:picLocks noChangeAspect="1"/>
          </p:cNvPicPr>
          <p:nvPr/>
        </p:nvPicPr>
        <p:blipFill>
          <a:blip r:embed="rId7"/>
          <a:stretch>
            <a:fillRect/>
          </a:stretch>
        </p:blipFill>
        <p:spPr>
          <a:xfrm>
            <a:off x="1273481" y="2755690"/>
            <a:ext cx="6670108" cy="3277716"/>
          </a:xfrm>
          <a:prstGeom prst="rect">
            <a:avLst/>
          </a:prstGeom>
        </p:spPr>
      </p:pic>
      <p:sp>
        <p:nvSpPr>
          <p:cNvPr id="20253" name="TextBox 20252">
            <a:extLst>
              <a:ext uri="{FF2B5EF4-FFF2-40B4-BE49-F238E27FC236}">
                <a16:creationId xmlns:a16="http://schemas.microsoft.com/office/drawing/2014/main" id="{B67098BA-398E-6286-F03B-38C35D1E6FD9}"/>
              </a:ext>
            </a:extLst>
          </p:cNvPr>
          <p:cNvSpPr txBox="1"/>
          <p:nvPr/>
        </p:nvSpPr>
        <p:spPr>
          <a:xfrm>
            <a:off x="1523999" y="6252575"/>
            <a:ext cx="59185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ＭＳ Ｐゴシック"/>
                <a:cs typeface="Arial"/>
              </a:rPr>
              <a:t>Dataset assumes there are no medical professionals!!</a:t>
            </a:r>
            <a:endParaRPr lang="en-US"/>
          </a:p>
        </p:txBody>
      </p:sp>
    </p:spTree>
    <p:extLst>
      <p:ext uri="{BB962C8B-B14F-4D97-AF65-F5344CB8AC3E}">
        <p14:creationId xmlns:p14="http://schemas.microsoft.com/office/powerpoint/2010/main" val="2268858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1EE0-51C7-FE9A-DD47-86D244CB7458}"/>
              </a:ext>
            </a:extLst>
          </p:cNvPr>
          <p:cNvSpPr>
            <a:spLocks noGrp="1"/>
          </p:cNvSpPr>
          <p:nvPr>
            <p:ph type="title"/>
          </p:nvPr>
        </p:nvSpPr>
        <p:spPr>
          <a:xfrm>
            <a:off x="614363" y="193806"/>
            <a:ext cx="7515225" cy="1143000"/>
          </a:xfrm>
        </p:spPr>
        <p:txBody>
          <a:bodyPr/>
          <a:lstStyle/>
          <a:p>
            <a:r>
              <a:rPr lang="en-US">
                <a:ea typeface="ＭＳ Ｐゴシック"/>
              </a:rPr>
              <a:t>SYNTHETIC DATA GENERATION: RESULT</a:t>
            </a:r>
          </a:p>
          <a:p>
            <a:endParaRPr lang="en-US">
              <a:ea typeface="ＭＳ Ｐゴシック"/>
            </a:endParaRPr>
          </a:p>
        </p:txBody>
      </p:sp>
      <p:sp>
        <p:nvSpPr>
          <p:cNvPr id="3" name="Content Placeholder 2">
            <a:extLst>
              <a:ext uri="{FF2B5EF4-FFF2-40B4-BE49-F238E27FC236}">
                <a16:creationId xmlns:a16="http://schemas.microsoft.com/office/drawing/2014/main" id="{8E816CC5-43C1-06FE-9449-03C4F640DD1E}"/>
              </a:ext>
            </a:extLst>
          </p:cNvPr>
          <p:cNvSpPr>
            <a:spLocks noGrp="1"/>
          </p:cNvSpPr>
          <p:nvPr>
            <p:ph sz="half" idx="1"/>
          </p:nvPr>
        </p:nvSpPr>
        <p:spPr>
          <a:xfrm>
            <a:off x="533400" y="1472057"/>
            <a:ext cx="4038600" cy="4525963"/>
          </a:xfrm>
        </p:spPr>
        <p:txBody>
          <a:bodyPr/>
          <a:lstStyle/>
          <a:p>
            <a:pPr marL="0" indent="0" eaLnBrk="1" hangingPunct="1">
              <a:defRPr/>
            </a:pPr>
            <a:r>
              <a:rPr lang="en-US">
                <a:ea typeface="ＭＳ Ｐゴシック"/>
                <a:cs typeface="+mn-cs"/>
              </a:rPr>
              <a:t>Data Model</a:t>
            </a:r>
          </a:p>
          <a:p>
            <a:pPr lvl="1" eaLnBrk="1" hangingPunct="1">
              <a:defRPr/>
            </a:pPr>
            <a:r>
              <a:rPr lang="en-US">
                <a:ea typeface="ＭＳ Ｐゴシック"/>
              </a:rPr>
              <a:t>Model OTC &amp; Exercise</a:t>
            </a:r>
          </a:p>
          <a:p>
            <a:pPr lvl="2" indent="-342900" eaLnBrk="1" hangingPunct="1">
              <a:spcAft>
                <a:spcPct val="0"/>
              </a:spcAft>
              <a:buFont typeface="Wingdings" pitchFamily="2" charset="2"/>
              <a:buChar char="§"/>
              <a:defRPr/>
            </a:pPr>
            <a:r>
              <a:rPr lang="en-US" i="0">
                <a:latin typeface="Times New Roman"/>
                <a:ea typeface="ＭＳ Ｐゴシック"/>
                <a:cs typeface="Times New Roman"/>
              </a:rPr>
              <a:t>6 labels</a:t>
            </a:r>
          </a:p>
          <a:p>
            <a:pPr lvl="2" indent="-342900" eaLnBrk="1" hangingPunct="1">
              <a:buFont typeface="Wingdings" pitchFamily="2" charset="2"/>
              <a:buChar char="§"/>
              <a:defRPr/>
            </a:pPr>
            <a:r>
              <a:rPr lang="en-US" i="0">
                <a:ea typeface="ＭＳ Ｐゴシック"/>
              </a:rPr>
              <a:t>Classes</a:t>
            </a:r>
          </a:p>
          <a:p>
            <a:pPr lvl="3">
              <a:buFont typeface="Arial" pitchFamily="2" charset="2"/>
              <a:buChar char="•"/>
              <a:defRPr/>
            </a:pPr>
            <a:r>
              <a:rPr lang="en-US" i="0">
                <a:ea typeface="ＭＳ Ｐゴシック"/>
              </a:rPr>
              <a:t>OTCSelect - 32 classes</a:t>
            </a:r>
          </a:p>
          <a:p>
            <a:pPr lvl="3">
              <a:buFont typeface="Arial" pitchFamily="2" charset="2"/>
              <a:buChar char="•"/>
              <a:defRPr/>
            </a:pPr>
            <a:r>
              <a:rPr lang="en-US" i="0">
                <a:ea typeface="ＭＳ Ｐゴシック"/>
              </a:rPr>
              <a:t>ExcersiseSelect - 53 classes</a:t>
            </a:r>
          </a:p>
          <a:p>
            <a:pPr lvl="1" eaLnBrk="1" hangingPunct="1">
              <a:defRPr/>
            </a:pPr>
            <a:r>
              <a:rPr lang="en-US">
                <a:ea typeface="ＭＳ Ｐゴシック"/>
              </a:rPr>
              <a:t>235 features</a:t>
            </a:r>
          </a:p>
          <a:p>
            <a:endParaRPr lang="en-US"/>
          </a:p>
        </p:txBody>
      </p:sp>
      <p:sp>
        <p:nvSpPr>
          <p:cNvPr id="4" name="Content Placeholder 3">
            <a:extLst>
              <a:ext uri="{FF2B5EF4-FFF2-40B4-BE49-F238E27FC236}">
                <a16:creationId xmlns:a16="http://schemas.microsoft.com/office/drawing/2014/main" id="{BF46D337-E01C-C8F8-B75B-E45A9C549BC0}"/>
              </a:ext>
            </a:extLst>
          </p:cNvPr>
          <p:cNvSpPr>
            <a:spLocks noGrp="1"/>
          </p:cNvSpPr>
          <p:nvPr>
            <p:ph sz="half" idx="2"/>
          </p:nvPr>
        </p:nvSpPr>
        <p:spPr>
          <a:xfrm>
            <a:off x="4843209" y="1472056"/>
            <a:ext cx="4038600" cy="4525963"/>
          </a:xfrm>
        </p:spPr>
        <p:txBody>
          <a:bodyPr/>
          <a:lstStyle/>
          <a:p>
            <a:pPr marL="0" indent="0" eaLnBrk="1" hangingPunct="1">
              <a:defRPr/>
            </a:pPr>
            <a:r>
              <a:rPr lang="en-US">
                <a:ea typeface="ＭＳ Ｐゴシック"/>
              </a:rPr>
              <a:t>Data Model Improvements</a:t>
            </a:r>
            <a:endParaRPr lang="en-US"/>
          </a:p>
          <a:p>
            <a:pPr lvl="1" eaLnBrk="1" hangingPunct="1">
              <a:defRPr/>
            </a:pPr>
            <a:r>
              <a:rPr lang="en-US">
                <a:ea typeface="ＭＳ Ｐゴシック"/>
              </a:rPr>
              <a:t>Drop Features that do not improve the model</a:t>
            </a:r>
          </a:p>
          <a:p>
            <a:pPr lvl="2">
              <a:defRPr/>
            </a:pPr>
            <a:r>
              <a:rPr lang="en-US" i="0">
                <a:ea typeface="ＭＳ Ｐゴシック"/>
              </a:rPr>
              <a:t>ZipCode, JobTitle,</a:t>
            </a:r>
          </a:p>
          <a:p>
            <a:pPr lvl="1" eaLnBrk="1" hangingPunct="1">
              <a:defRPr/>
            </a:pPr>
            <a:r>
              <a:rPr lang="en-US">
                <a:ea typeface="ＭＳ Ｐゴシック"/>
              </a:rPr>
              <a:t>Generate new meaningful features</a:t>
            </a:r>
          </a:p>
          <a:p>
            <a:pPr lvl="2" indent="-342900">
              <a:buFont typeface="Arial" pitchFamily="2" charset="2"/>
              <a:buChar char="•"/>
              <a:defRPr/>
            </a:pPr>
            <a:r>
              <a:rPr lang="en-US" i="0">
                <a:ea typeface="ＭＳ Ｐゴシック"/>
              </a:rPr>
              <a:t>Merge classes together - "Other_Causes" &amp; "Medical" in "Cause"</a:t>
            </a:r>
          </a:p>
          <a:p>
            <a:pPr lvl="2" indent="-342900">
              <a:buFont typeface="Arial" pitchFamily="2" charset="2"/>
            </a:pPr>
            <a:r>
              <a:rPr lang="en-US" i="0">
                <a:ea typeface="ＭＳ Ｐゴシック"/>
              </a:rPr>
              <a:t>JobCategory - "White_Collar" or "Blue_Collar"</a:t>
            </a:r>
          </a:p>
          <a:p>
            <a:pPr marL="914400" lvl="2" indent="0" eaLnBrk="1" hangingPunct="1"/>
            <a:endParaRPr lang="en-US" sz="2400" i="0"/>
          </a:p>
          <a:p>
            <a:endParaRPr lang="en-US"/>
          </a:p>
        </p:txBody>
      </p:sp>
    </p:spTree>
    <p:extLst>
      <p:ext uri="{BB962C8B-B14F-4D97-AF65-F5344CB8AC3E}">
        <p14:creationId xmlns:p14="http://schemas.microsoft.com/office/powerpoint/2010/main" val="952006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1EE0-51C7-FE9A-DD47-86D244CB7458}"/>
              </a:ext>
            </a:extLst>
          </p:cNvPr>
          <p:cNvSpPr>
            <a:spLocks noGrp="1"/>
          </p:cNvSpPr>
          <p:nvPr>
            <p:ph type="title"/>
          </p:nvPr>
        </p:nvSpPr>
        <p:spPr/>
        <p:txBody>
          <a:bodyPr/>
          <a:lstStyle/>
          <a:p>
            <a:r>
              <a:rPr lang="en-US">
                <a:ea typeface="ＭＳ Ｐゴシック"/>
              </a:rPr>
              <a:t>MODEL 1: BACKPROPAGATION NEURAL NETOWRK</a:t>
            </a:r>
          </a:p>
        </p:txBody>
      </p:sp>
      <p:sp>
        <p:nvSpPr>
          <p:cNvPr id="6" name="TextBox 5">
            <a:extLst>
              <a:ext uri="{FF2B5EF4-FFF2-40B4-BE49-F238E27FC236}">
                <a16:creationId xmlns:a16="http://schemas.microsoft.com/office/drawing/2014/main" id="{C4E4A54D-74FB-626E-A1CA-7DFD297D0085}"/>
              </a:ext>
            </a:extLst>
          </p:cNvPr>
          <p:cNvSpPr txBox="1"/>
          <p:nvPr/>
        </p:nvSpPr>
        <p:spPr>
          <a:xfrm>
            <a:off x="941831" y="5130980"/>
            <a:ext cx="7515225" cy="523220"/>
          </a:xfrm>
          <a:prstGeom prst="rect">
            <a:avLst/>
          </a:prstGeom>
          <a:noFill/>
        </p:spPr>
        <p:txBody>
          <a:bodyPr wrap="square" lIns="91440" tIns="45720" rIns="91440" bIns="45720" anchor="t">
            <a:spAutoFit/>
          </a:bodyPr>
          <a:lstStyle/>
          <a:p>
            <a:pPr marL="457200" indent="-457200">
              <a:buFont typeface="Arial" panose="020B0604020202020204" pitchFamily="34" charset="0"/>
              <a:buChar char="•"/>
              <a:defRPr/>
            </a:pPr>
            <a:r>
              <a:rPr lang="en-US" sz="2800">
                <a:latin typeface="Arial"/>
                <a:ea typeface="ＭＳ Ｐゴシック"/>
                <a:cs typeface="Arial"/>
              </a:rPr>
              <a:t>Model has approximately 97% accuracy</a:t>
            </a:r>
          </a:p>
        </p:txBody>
      </p:sp>
      <p:pic>
        <p:nvPicPr>
          <p:cNvPr id="5" name="Picture 4" descr="A screenshot of a computer&#10;&#10;Description automatically generated">
            <a:extLst>
              <a:ext uri="{FF2B5EF4-FFF2-40B4-BE49-F238E27FC236}">
                <a16:creationId xmlns:a16="http://schemas.microsoft.com/office/drawing/2014/main" id="{2FB56ACA-613A-1016-511B-904CB93DCF93}"/>
              </a:ext>
            </a:extLst>
          </p:cNvPr>
          <p:cNvPicPr>
            <a:picLocks noChangeAspect="1"/>
          </p:cNvPicPr>
          <p:nvPr/>
        </p:nvPicPr>
        <p:blipFill>
          <a:blip r:embed="rId3"/>
          <a:stretch>
            <a:fillRect/>
          </a:stretch>
        </p:blipFill>
        <p:spPr>
          <a:xfrm>
            <a:off x="463006" y="2030717"/>
            <a:ext cx="8677275" cy="2295525"/>
          </a:xfrm>
          <a:prstGeom prst="rect">
            <a:avLst/>
          </a:prstGeom>
        </p:spPr>
      </p:pic>
    </p:spTree>
    <p:extLst>
      <p:ext uri="{BB962C8B-B14F-4D97-AF65-F5344CB8AC3E}">
        <p14:creationId xmlns:p14="http://schemas.microsoft.com/office/powerpoint/2010/main" val="2168232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F833-11E3-04F4-2CBE-DB5F07EFD851}"/>
              </a:ext>
            </a:extLst>
          </p:cNvPr>
          <p:cNvSpPr>
            <a:spLocks noGrp="1"/>
          </p:cNvSpPr>
          <p:nvPr>
            <p:ph type="title"/>
          </p:nvPr>
        </p:nvSpPr>
        <p:spPr/>
        <p:txBody>
          <a:bodyPr/>
          <a:lstStyle/>
          <a:p>
            <a:r>
              <a:rPr lang="en-US">
                <a:ea typeface="ＭＳ Ｐゴシック"/>
              </a:rPr>
              <a:t>MULTITARGET LEARNING: TWO BRANCH NEURAL NETWORK</a:t>
            </a:r>
            <a:endParaRPr lang="en-US"/>
          </a:p>
        </p:txBody>
      </p:sp>
      <p:sp>
        <p:nvSpPr>
          <p:cNvPr id="3" name="Content Placeholder 2">
            <a:extLst>
              <a:ext uri="{FF2B5EF4-FFF2-40B4-BE49-F238E27FC236}">
                <a16:creationId xmlns:a16="http://schemas.microsoft.com/office/drawing/2014/main" id="{B82BD494-EBA2-DF07-FBA1-A2B1D654F730}"/>
              </a:ext>
            </a:extLst>
          </p:cNvPr>
          <p:cNvSpPr>
            <a:spLocks noGrp="1"/>
          </p:cNvSpPr>
          <p:nvPr>
            <p:ph sz="half" idx="1"/>
          </p:nvPr>
        </p:nvSpPr>
        <p:spPr>
          <a:xfrm>
            <a:off x="538598" y="1483247"/>
            <a:ext cx="4038600" cy="4525963"/>
          </a:xfrm>
        </p:spPr>
        <p:txBody>
          <a:bodyPr/>
          <a:lstStyle/>
          <a:p>
            <a:r>
              <a:rPr lang="en-US" sz="2400">
                <a:ea typeface="ＭＳ Ｐゴシック"/>
              </a:rPr>
              <a:t>DATA MODEL</a:t>
            </a:r>
            <a:endParaRPr lang="en-US"/>
          </a:p>
          <a:p>
            <a:r>
              <a:rPr lang="en-US" sz="2000">
                <a:ea typeface="ＭＳ Ｐゴシック"/>
              </a:rPr>
              <a:t>Model OTC, Exercise and Postpain</a:t>
            </a:r>
            <a:endParaRPr lang="en-US"/>
          </a:p>
          <a:p>
            <a:pPr marL="0" indent="0"/>
            <a:r>
              <a:rPr lang="en-US" sz="1800">
                <a:ea typeface="ＭＳ Ｐゴシック"/>
              </a:rPr>
              <a:t>PostPain - 6 (Numerical Attribute)</a:t>
            </a:r>
            <a:endParaRPr lang="en-US" sz="1800"/>
          </a:p>
          <a:p>
            <a:pPr marL="1485900" lvl="2">
              <a:buClr>
                <a:srgbClr val="CC0000"/>
              </a:buClr>
              <a:buFont typeface="Wingdings,Sans-Serif"/>
              <a:buChar char="§"/>
            </a:pPr>
            <a:r>
              <a:rPr lang="en-US" i="0"/>
              <a:t>6 labels</a:t>
            </a:r>
          </a:p>
          <a:p>
            <a:pPr marL="1485900" lvl="2">
              <a:buClr>
                <a:srgbClr val="CC0000"/>
              </a:buClr>
              <a:buFont typeface="Wingdings,Sans-Serif"/>
              <a:buChar char="§"/>
            </a:pPr>
            <a:r>
              <a:rPr lang="en-US" i="0"/>
              <a:t>Classes</a:t>
            </a:r>
          </a:p>
          <a:p>
            <a:pPr marL="1943100" lvl="3">
              <a:buClr>
                <a:srgbClr val="CC0000"/>
              </a:buClr>
              <a:buFont typeface="Arial,Sans-Serif"/>
              <a:buChar char="•"/>
            </a:pPr>
            <a:r>
              <a:rPr lang="en-US"/>
              <a:t>OTCSelect - 32 classes</a:t>
            </a:r>
          </a:p>
          <a:p>
            <a:pPr marL="1943100" lvl="3">
              <a:buClr>
                <a:srgbClr val="CC0000"/>
              </a:buClr>
              <a:buFont typeface="Arial,Sans-Serif"/>
              <a:buChar char="•"/>
            </a:pPr>
            <a:r>
              <a:rPr lang="en-US">
                <a:ea typeface="ＭＳ Ｐゴシック"/>
              </a:rPr>
              <a:t>ExcersiseSelect - 53 classes</a:t>
            </a:r>
            <a:endParaRPr lang="en-US"/>
          </a:p>
          <a:p>
            <a:pPr marL="1943100" lvl="3">
              <a:buClr>
                <a:srgbClr val="CC0000"/>
              </a:buClr>
              <a:buFont typeface="Arial,Sans-Serif"/>
              <a:buChar char="•"/>
            </a:pPr>
            <a:endParaRPr lang="en-US" i="0"/>
          </a:p>
          <a:p>
            <a:pPr marL="1085850" lvl="1" indent="-285750">
              <a:buFont typeface="Arial,Sans-Serif"/>
              <a:buChar char="•"/>
            </a:pPr>
            <a:r>
              <a:rPr lang="en-US"/>
              <a:t>235 features</a:t>
            </a:r>
          </a:p>
        </p:txBody>
      </p:sp>
      <p:sp>
        <p:nvSpPr>
          <p:cNvPr id="4" name="Content Placeholder 3">
            <a:extLst>
              <a:ext uri="{FF2B5EF4-FFF2-40B4-BE49-F238E27FC236}">
                <a16:creationId xmlns:a16="http://schemas.microsoft.com/office/drawing/2014/main" id="{290E04D1-50E6-5E03-DF34-9C6472ABE70C}"/>
              </a:ext>
            </a:extLst>
          </p:cNvPr>
          <p:cNvSpPr>
            <a:spLocks noGrp="1"/>
          </p:cNvSpPr>
          <p:nvPr>
            <p:ph sz="half" idx="2"/>
          </p:nvPr>
        </p:nvSpPr>
        <p:spPr>
          <a:xfrm>
            <a:off x="4708721" y="1483247"/>
            <a:ext cx="4038600" cy="4525963"/>
          </a:xfrm>
        </p:spPr>
        <p:txBody>
          <a:bodyPr/>
          <a:lstStyle/>
          <a:p>
            <a:r>
              <a:rPr lang="en-US" sz="2400">
                <a:ea typeface="ＭＳ Ｐゴシック"/>
              </a:rPr>
              <a:t>DeepMTP[5]</a:t>
            </a:r>
            <a:endParaRPr lang="en-US"/>
          </a:p>
        </p:txBody>
      </p:sp>
      <p:pic>
        <p:nvPicPr>
          <p:cNvPr id="5" name="Picture 4" descr="A diagram of a diagram&#10;&#10;Description automatically generated">
            <a:extLst>
              <a:ext uri="{FF2B5EF4-FFF2-40B4-BE49-F238E27FC236}">
                <a16:creationId xmlns:a16="http://schemas.microsoft.com/office/drawing/2014/main" id="{FF0C3DEB-BEDF-2527-9B2A-902BF43B97B7}"/>
              </a:ext>
            </a:extLst>
          </p:cNvPr>
          <p:cNvPicPr>
            <a:picLocks noChangeAspect="1"/>
          </p:cNvPicPr>
          <p:nvPr/>
        </p:nvPicPr>
        <p:blipFill>
          <a:blip r:embed="rId2"/>
          <a:stretch>
            <a:fillRect/>
          </a:stretch>
        </p:blipFill>
        <p:spPr>
          <a:xfrm>
            <a:off x="4571999" y="1995256"/>
            <a:ext cx="4572000" cy="3806940"/>
          </a:xfrm>
          <a:prstGeom prst="rect">
            <a:avLst/>
          </a:prstGeom>
        </p:spPr>
      </p:pic>
    </p:spTree>
    <p:extLst>
      <p:ext uri="{BB962C8B-B14F-4D97-AF65-F5344CB8AC3E}">
        <p14:creationId xmlns:p14="http://schemas.microsoft.com/office/powerpoint/2010/main" val="3367834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DEDA-A229-023B-5718-E156839E8B06}"/>
              </a:ext>
            </a:extLst>
          </p:cNvPr>
          <p:cNvSpPr>
            <a:spLocks noGrp="1"/>
          </p:cNvSpPr>
          <p:nvPr>
            <p:ph type="title"/>
          </p:nvPr>
        </p:nvSpPr>
        <p:spPr/>
        <p:txBody>
          <a:bodyPr/>
          <a:lstStyle/>
          <a:p>
            <a:r>
              <a:rPr lang="en-US" dirty="0">
                <a:ea typeface="ＭＳ Ｐゴシック"/>
              </a:rPr>
              <a:t>ALTERNATIVE MODEL</a:t>
            </a:r>
            <a:endParaRPr lang="en-US" dirty="0"/>
          </a:p>
        </p:txBody>
      </p:sp>
      <p:sp>
        <p:nvSpPr>
          <p:cNvPr id="3" name="Content Placeholder 2">
            <a:extLst>
              <a:ext uri="{FF2B5EF4-FFF2-40B4-BE49-F238E27FC236}">
                <a16:creationId xmlns:a16="http://schemas.microsoft.com/office/drawing/2014/main" id="{8B219E37-C0EB-9D03-BC2E-EFB4165C5594}"/>
              </a:ext>
            </a:extLst>
          </p:cNvPr>
          <p:cNvSpPr>
            <a:spLocks noGrp="1"/>
          </p:cNvSpPr>
          <p:nvPr>
            <p:ph sz="half" idx="1"/>
          </p:nvPr>
        </p:nvSpPr>
        <p:spPr>
          <a:xfrm>
            <a:off x="445047" y="1390837"/>
            <a:ext cx="3631504" cy="4525963"/>
          </a:xfrm>
        </p:spPr>
        <p:txBody>
          <a:bodyPr/>
          <a:lstStyle/>
          <a:p>
            <a:r>
              <a:rPr lang="en-US" sz="2400" dirty="0">
                <a:ea typeface="ＭＳ Ｐゴシック"/>
              </a:rPr>
              <a:t>DATA MODEL</a:t>
            </a:r>
          </a:p>
          <a:p>
            <a:r>
              <a:rPr lang="en-US" sz="2000" dirty="0">
                <a:ea typeface="ＭＳ Ｐゴシック"/>
              </a:rPr>
              <a:t>Model OTC, Exercise and </a:t>
            </a:r>
            <a:r>
              <a:rPr lang="en-US" sz="1800" err="1">
                <a:ea typeface="ＭＳ Ｐゴシック"/>
              </a:rPr>
              <a:t>Postpain</a:t>
            </a:r>
            <a:endParaRPr lang="en-US" sz="1800">
              <a:ea typeface="ＭＳ Ｐゴシック"/>
            </a:endParaRPr>
          </a:p>
          <a:p>
            <a:pPr marL="0" indent="0"/>
            <a:r>
              <a:rPr lang="en-US" sz="1800" dirty="0" err="1">
                <a:ea typeface="ＭＳ Ｐゴシック"/>
              </a:rPr>
              <a:t>PostPain</a:t>
            </a:r>
            <a:r>
              <a:rPr lang="en-US" sz="1800" dirty="0">
                <a:ea typeface="ＭＳ Ｐゴシック"/>
              </a:rPr>
              <a:t> - 6 (Categorical)</a:t>
            </a:r>
          </a:p>
          <a:p>
            <a:pPr marL="628650">
              <a:buFont typeface="Arial,Sans-Serif"/>
              <a:buChar char="•"/>
            </a:pPr>
            <a:r>
              <a:rPr lang="en-US" sz="2000" i="0" dirty="0">
                <a:ea typeface="ＭＳ Ｐゴシック"/>
              </a:rPr>
              <a:t>6 labels</a:t>
            </a:r>
          </a:p>
          <a:p>
            <a:pPr marL="628650">
              <a:buFont typeface="Arial,Sans-Serif"/>
              <a:buChar char="•"/>
            </a:pPr>
            <a:r>
              <a:rPr lang="en-US" sz="2000" i="0" dirty="0">
                <a:ea typeface="ＭＳ Ｐゴシック"/>
              </a:rPr>
              <a:t>Classes</a:t>
            </a:r>
          </a:p>
          <a:p>
            <a:pPr marL="1085850" lvl="1">
              <a:buFont typeface="Arial,Sans-Serif"/>
              <a:buChar char="•"/>
            </a:pPr>
            <a:r>
              <a:rPr lang="en-US" sz="2000" err="1">
                <a:ea typeface="ＭＳ Ｐゴシック"/>
              </a:rPr>
              <a:t>OTCSelect</a:t>
            </a:r>
            <a:r>
              <a:rPr lang="en-US" sz="2000" dirty="0">
                <a:ea typeface="ＭＳ Ｐゴシック"/>
              </a:rPr>
              <a:t> - 32 classes</a:t>
            </a:r>
          </a:p>
          <a:p>
            <a:pPr marL="1085850" lvl="1">
              <a:buFont typeface="Arial,Sans-Serif"/>
              <a:buChar char="•"/>
            </a:pPr>
            <a:r>
              <a:rPr lang="en-US" sz="2000" err="1">
                <a:ea typeface="ＭＳ Ｐゴシック"/>
              </a:rPr>
              <a:t>ExcersiseSelect</a:t>
            </a:r>
            <a:r>
              <a:rPr lang="en-US" sz="2000" dirty="0">
                <a:ea typeface="ＭＳ Ｐゴシック"/>
              </a:rPr>
              <a:t> - 53 classes</a:t>
            </a:r>
          </a:p>
          <a:p>
            <a:pPr marL="1943100" lvl="3">
              <a:buFont typeface="Arial,Sans-Serif"/>
              <a:buChar char="•"/>
            </a:pPr>
            <a:endParaRPr lang="en-US" sz="2000" dirty="0"/>
          </a:p>
          <a:p>
            <a:pPr marL="628650" indent="-285750">
              <a:buFont typeface="Arial,Sans-Serif"/>
              <a:buChar char="•"/>
            </a:pPr>
            <a:r>
              <a:rPr lang="en-US" sz="2000" dirty="0">
                <a:ea typeface="ＭＳ Ｐゴシック"/>
              </a:rPr>
              <a:t>235 features</a:t>
            </a:r>
          </a:p>
          <a:p>
            <a:endParaRPr lang="en-US" dirty="0"/>
          </a:p>
        </p:txBody>
      </p:sp>
      <p:pic>
        <p:nvPicPr>
          <p:cNvPr id="5" name="Content Placeholder 4">
            <a:extLst>
              <a:ext uri="{FF2B5EF4-FFF2-40B4-BE49-F238E27FC236}">
                <a16:creationId xmlns:a16="http://schemas.microsoft.com/office/drawing/2014/main" id="{EC2DD097-5FE2-98F9-F0A7-1F66352CE57C}"/>
              </a:ext>
            </a:extLst>
          </p:cNvPr>
          <p:cNvPicPr>
            <a:picLocks noGrp="1" noChangeAspect="1"/>
          </p:cNvPicPr>
          <p:nvPr>
            <p:ph sz="half" idx="2"/>
          </p:nvPr>
        </p:nvPicPr>
        <p:blipFill>
          <a:blip r:embed="rId2"/>
          <a:stretch>
            <a:fillRect/>
          </a:stretch>
        </p:blipFill>
        <p:spPr>
          <a:xfrm>
            <a:off x="3955629" y="1508478"/>
            <a:ext cx="5187863" cy="3894023"/>
          </a:xfrm>
        </p:spPr>
      </p:pic>
    </p:spTree>
    <p:extLst>
      <p:ext uri="{BB962C8B-B14F-4D97-AF65-F5344CB8AC3E}">
        <p14:creationId xmlns:p14="http://schemas.microsoft.com/office/powerpoint/2010/main" val="3914203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Grp="1" noChangeArrowheads="1"/>
          </p:cNvSpPr>
          <p:nvPr>
            <p:ph type="ctr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a:ea typeface="ＭＳ Ｐゴシック"/>
                <a:cs typeface="+mj-cs"/>
              </a:rPr>
              <a:t>SUGGESTIONS</a:t>
            </a:r>
            <a:endParaRPr lang="en-US">
              <a:cs typeface="+mj-cs"/>
            </a:endParaRPr>
          </a:p>
        </p:txBody>
      </p:sp>
      <p:sp>
        <p:nvSpPr>
          <p:cNvPr id="27653" name="Rectangle 5"/>
          <p:cNvSpPr>
            <a:spLocks noGrp="1" noChangeArrowheads="1"/>
          </p:cNvSpPr>
          <p:nvPr>
            <p:ph type="subTitle"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marL="0" indent="0" eaLnBrk="1" hangingPunct="1">
              <a:buFont typeface="Arial" charset="0"/>
              <a:buNone/>
              <a:defRPr/>
            </a:pPr>
            <a:r>
              <a:rPr lang="en-US">
                <a:ea typeface="ＭＳ Ｐゴシック"/>
              </a:rPr>
              <a:t>SUGGESTIONS</a:t>
            </a:r>
            <a:endParaRPr lang="en-US"/>
          </a:p>
        </p:txBody>
      </p:sp>
    </p:spTree>
    <p:extLst>
      <p:ext uri="{BB962C8B-B14F-4D97-AF65-F5344CB8AC3E}">
        <p14:creationId xmlns:p14="http://schemas.microsoft.com/office/powerpoint/2010/main" val="3693581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 name="Rectangle 11"/>
          <p:cNvSpPr>
            <a:spLocks noGrp="1" noChangeArrowheads="1"/>
          </p:cNvSpPr>
          <p:nvPr>
            <p:ph type="title"/>
          </p:nvPr>
        </p:nvSpPr>
        <p:spPr/>
        <p:txBody>
          <a:bodyPr/>
          <a:lstStyle/>
          <a:p>
            <a:pPr eaLnBrk="1" hangingPunct="1">
              <a:defRPr/>
            </a:pPr>
            <a:r>
              <a:rPr lang="en-US">
                <a:cs typeface="+mj-cs"/>
              </a:rPr>
              <a:t>TABLE OF CONTENTS</a:t>
            </a:r>
          </a:p>
        </p:txBody>
      </p:sp>
      <p:sp>
        <p:nvSpPr>
          <p:cNvPr id="9" name="Rectangle 12"/>
          <p:cNvSpPr txBox="1">
            <a:spLocks noChangeArrowheads="1"/>
          </p:cNvSpPr>
          <p:nvPr/>
        </p:nvSpPr>
        <p:spPr bwMode="auto">
          <a:xfrm>
            <a:off x="614363" y="1581912"/>
            <a:ext cx="7935277" cy="44897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marL="342900" indent="-342900" algn="l" defTabSz="457200" rtl="0" eaLnBrk="0" fontAlgn="base" hangingPunct="0">
              <a:spcBef>
                <a:spcPct val="20000"/>
              </a:spcBef>
              <a:spcAft>
                <a:spcPct val="0"/>
              </a:spcAft>
              <a:buFont typeface="Arial" charset="0"/>
              <a:defRPr sz="2800" kern="1200">
                <a:solidFill>
                  <a:schemeClr val="tx1"/>
                </a:solidFill>
                <a:latin typeface="Times New Roman"/>
                <a:ea typeface="ＭＳ Ｐゴシック" charset="0"/>
                <a:cs typeface="Times New Roman"/>
              </a:defRPr>
            </a:lvl1pPr>
            <a:lvl2pPr marL="800100" indent="-342900" algn="l" defTabSz="457200" rtl="0" eaLnBrk="0" fontAlgn="base" hangingPunct="0">
              <a:spcBef>
                <a:spcPct val="20000"/>
              </a:spcBef>
              <a:spcAft>
                <a:spcPct val="0"/>
              </a:spcAft>
              <a:buClr>
                <a:srgbClr val="CC0000"/>
              </a:buClr>
              <a:buFont typeface="Wingdings" charset="0"/>
              <a:buChar char="§"/>
              <a:defRPr sz="2400" kern="1200">
                <a:solidFill>
                  <a:srgbClr val="000000"/>
                </a:solidFill>
                <a:latin typeface="Times New Roman"/>
                <a:ea typeface="ＭＳ Ｐゴシック" charset="0"/>
                <a:cs typeface="Times New Roman"/>
              </a:defRPr>
            </a:lvl2pPr>
            <a:lvl3pPr marL="1200150" indent="-285750" algn="l" defTabSz="457200" rtl="0" eaLnBrk="0" fontAlgn="base" hangingPunct="0">
              <a:spcBef>
                <a:spcPct val="20000"/>
              </a:spcBef>
              <a:spcAft>
                <a:spcPct val="0"/>
              </a:spcAft>
              <a:buFont typeface="Arial" charset="0"/>
              <a:buChar char="•"/>
              <a:defRPr sz="2000" i="1" kern="1200">
                <a:solidFill>
                  <a:schemeClr val="tx1"/>
                </a:solidFill>
                <a:latin typeface="Times New Roman"/>
                <a:ea typeface="ＭＳ Ｐゴシック" charset="0"/>
                <a:cs typeface="Times New Roman"/>
              </a:defRPr>
            </a:lvl3pPr>
            <a:lvl4pPr marL="1657350" indent="-285750" algn="l" defTabSz="457200" rtl="0" eaLnBrk="0" fontAlgn="base" hangingPunct="0">
              <a:spcBef>
                <a:spcPct val="20000"/>
              </a:spcBef>
              <a:spcAft>
                <a:spcPct val="0"/>
              </a:spcAft>
              <a:buFont typeface="Lucida Grande" charset="0"/>
              <a:buChar char="-"/>
              <a:defRPr sz="1800" kern="1200">
                <a:solidFill>
                  <a:schemeClr val="tx1"/>
                </a:solidFill>
                <a:latin typeface="Times New Roman"/>
                <a:ea typeface="ＭＳ Ｐゴシック" charset="0"/>
                <a:cs typeface="Times New Roman"/>
              </a:defRPr>
            </a:lvl4pPr>
            <a:lvl5pPr marL="1828800" algn="l" defTabSz="457200" rtl="0" eaLnBrk="0" fontAlgn="base" hangingPunct="0">
              <a:spcBef>
                <a:spcPct val="20000"/>
              </a:spcBef>
              <a:spcAft>
                <a:spcPct val="0"/>
              </a:spcAft>
              <a:buClr>
                <a:srgbClr val="CC0000"/>
              </a:buClr>
              <a:defRPr sz="18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lvl="1" eaLnBrk="1" hangingPunct="1">
              <a:defRPr/>
            </a:pPr>
            <a:r>
              <a:rPr lang="en-US"/>
              <a:t>Introduction</a:t>
            </a:r>
          </a:p>
          <a:p>
            <a:pPr lvl="1" eaLnBrk="1" hangingPunct="1">
              <a:defRPr/>
            </a:pPr>
            <a:r>
              <a:rPr lang="en-US" i="0"/>
              <a:t>Problem Description</a:t>
            </a:r>
          </a:p>
          <a:p>
            <a:pPr lvl="2" eaLnBrk="1" hangingPunct="1">
              <a:defRPr/>
            </a:pPr>
            <a:r>
              <a:rPr lang="en-US" i="0"/>
              <a:t>Overview of Multi Target Learning</a:t>
            </a:r>
          </a:p>
          <a:p>
            <a:pPr lvl="1" eaLnBrk="1" hangingPunct="1">
              <a:defRPr/>
            </a:pPr>
            <a:r>
              <a:rPr lang="en-US"/>
              <a:t>Methodology</a:t>
            </a:r>
          </a:p>
          <a:p>
            <a:pPr lvl="2" eaLnBrk="1" hangingPunct="1">
              <a:defRPr/>
            </a:pPr>
            <a:r>
              <a:rPr lang="en-US" i="0"/>
              <a:t>Data Generation Plan</a:t>
            </a:r>
          </a:p>
          <a:p>
            <a:pPr lvl="2" eaLnBrk="1" hangingPunct="1">
              <a:defRPr/>
            </a:pPr>
            <a:r>
              <a:rPr lang="en-US" i="0"/>
              <a:t>Model Building</a:t>
            </a:r>
          </a:p>
          <a:p>
            <a:pPr lvl="3" eaLnBrk="1" hangingPunct="1">
              <a:defRPr/>
            </a:pPr>
            <a:r>
              <a:rPr lang="en-US" err="1"/>
              <a:t>Architechure</a:t>
            </a:r>
            <a:endParaRPr lang="en-US" i="0"/>
          </a:p>
          <a:p>
            <a:pPr lvl="2" eaLnBrk="1" hangingPunct="1">
              <a:defRPr/>
            </a:pPr>
            <a:r>
              <a:rPr lang="en-US" i="0"/>
              <a:t>Results</a:t>
            </a:r>
          </a:p>
          <a:p>
            <a:pPr lvl="1" eaLnBrk="1" hangingPunct="1">
              <a:defRPr/>
            </a:pPr>
            <a:r>
              <a:rPr lang="en-US"/>
              <a:t>Future Work and Suggestions</a:t>
            </a:r>
            <a:endParaRPr lang="en-US" i="0"/>
          </a:p>
          <a:p>
            <a:pPr lvl="1" eaLnBrk="1" hangingPunct="1">
              <a:defRPr/>
            </a:pPr>
            <a:r>
              <a:rPr lang="en-US"/>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US">
                <a:ea typeface="ＭＳ Ｐゴシック"/>
              </a:rPr>
              <a:t>SUGGESTIONS</a:t>
            </a:r>
            <a:endParaRPr lang="en-US"/>
          </a:p>
        </p:txBody>
      </p:sp>
      <p:sp>
        <p:nvSpPr>
          <p:cNvPr id="7" name="Rectangle 3"/>
          <p:cNvSpPr txBox="1">
            <a:spLocks noChangeArrowheads="1"/>
          </p:cNvSpPr>
          <p:nvPr/>
        </p:nvSpPr>
        <p:spPr bwMode="auto">
          <a:xfrm>
            <a:off x="513206" y="1416304"/>
            <a:ext cx="7908417" cy="45158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91440" tIns="45720" rIns="91440" bIns="45720" anchor="t"/>
          <a:lstStyle>
            <a:lvl1pPr marL="342900" indent="-342900" algn="l" defTabSz="457200" rtl="0" eaLnBrk="0" fontAlgn="base" hangingPunct="0">
              <a:spcBef>
                <a:spcPct val="20000"/>
              </a:spcBef>
              <a:spcAft>
                <a:spcPct val="0"/>
              </a:spcAft>
              <a:buFont typeface="Arial" charset="0"/>
              <a:defRPr sz="2800" kern="1200">
                <a:solidFill>
                  <a:schemeClr val="tx1"/>
                </a:solidFill>
                <a:latin typeface="Times New Roman"/>
                <a:ea typeface="ＭＳ Ｐゴシック" charset="0"/>
                <a:cs typeface="Times New Roman"/>
              </a:defRPr>
            </a:lvl1pPr>
            <a:lvl2pPr marL="800100" indent="-342900" algn="l" defTabSz="457200" rtl="0" eaLnBrk="0" fontAlgn="base" hangingPunct="0">
              <a:spcBef>
                <a:spcPct val="20000"/>
              </a:spcBef>
              <a:spcAft>
                <a:spcPct val="0"/>
              </a:spcAft>
              <a:buClr>
                <a:srgbClr val="CC0000"/>
              </a:buClr>
              <a:buFont typeface="Wingdings" charset="0"/>
              <a:buChar char="§"/>
              <a:defRPr sz="2400" kern="1200">
                <a:solidFill>
                  <a:srgbClr val="000000"/>
                </a:solidFill>
                <a:latin typeface="Times New Roman"/>
                <a:ea typeface="ＭＳ Ｐゴシック" charset="0"/>
                <a:cs typeface="Times New Roman"/>
              </a:defRPr>
            </a:lvl2pPr>
            <a:lvl3pPr marL="1200150" indent="-285750" algn="l" defTabSz="457200" rtl="0" eaLnBrk="0" fontAlgn="base" hangingPunct="0">
              <a:spcBef>
                <a:spcPct val="20000"/>
              </a:spcBef>
              <a:spcAft>
                <a:spcPct val="0"/>
              </a:spcAft>
              <a:buFont typeface="Arial" charset="0"/>
              <a:buChar char="•"/>
              <a:defRPr sz="2000" i="1" kern="1200">
                <a:solidFill>
                  <a:schemeClr val="tx1"/>
                </a:solidFill>
                <a:latin typeface="Times New Roman"/>
                <a:ea typeface="ＭＳ Ｐゴシック" charset="0"/>
                <a:cs typeface="Times New Roman"/>
              </a:defRPr>
            </a:lvl3pPr>
            <a:lvl4pPr marL="1657350" indent="-285750" algn="l" defTabSz="457200" rtl="0" eaLnBrk="0" fontAlgn="base" hangingPunct="0">
              <a:spcBef>
                <a:spcPct val="20000"/>
              </a:spcBef>
              <a:spcAft>
                <a:spcPct val="0"/>
              </a:spcAft>
              <a:buFont typeface="Lucida Grande" charset="0"/>
              <a:buChar char="-"/>
              <a:defRPr sz="1800" kern="1200">
                <a:solidFill>
                  <a:schemeClr val="tx1"/>
                </a:solidFill>
                <a:latin typeface="Times New Roman"/>
                <a:ea typeface="ＭＳ Ｐゴシック" charset="0"/>
                <a:cs typeface="Times New Roman"/>
              </a:defRPr>
            </a:lvl4pPr>
            <a:lvl5pPr marL="1828800" algn="l" defTabSz="457200" rtl="0" eaLnBrk="0" fontAlgn="base" hangingPunct="0">
              <a:spcBef>
                <a:spcPct val="20000"/>
              </a:spcBef>
              <a:spcAft>
                <a:spcPct val="0"/>
              </a:spcAft>
              <a:buClr>
                <a:srgbClr val="CC0000"/>
              </a:buClr>
              <a:defRPr sz="18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indent="-457200" eaLnBrk="1" hangingPunct="1">
              <a:buFont typeface="Arial" panose="020B0604020202020204" pitchFamily="34" charset="0"/>
              <a:buChar char="•"/>
              <a:defRPr/>
            </a:pPr>
            <a:r>
              <a:rPr lang="en-US">
                <a:ea typeface="ＭＳ Ｐゴシック"/>
              </a:rPr>
              <a:t>OTC and OTC1 data was hand coded, utilize an ml model to generate close variations to it.</a:t>
            </a:r>
            <a:endParaRPr lang="en-US"/>
          </a:p>
          <a:p>
            <a:pPr marL="457200" indent="-457200">
              <a:buFont typeface="Arial" panose="020B0604020202020204" pitchFamily="34" charset="0"/>
              <a:buChar char="•"/>
              <a:defRPr/>
            </a:pPr>
            <a:endParaRPr lang="en-US">
              <a:ea typeface="ＭＳ Ｐゴシック"/>
            </a:endParaRPr>
          </a:p>
          <a:p>
            <a:pPr marL="457200" indent="-457200">
              <a:buFont typeface="Arial" panose="020B0604020202020204" pitchFamily="34" charset="0"/>
              <a:buChar char="•"/>
              <a:defRPr/>
            </a:pPr>
            <a:r>
              <a:rPr lang="en-US">
                <a:ea typeface="ＭＳ Ｐゴシック"/>
              </a:rPr>
              <a:t>Combine classes that would only produce noise.</a:t>
            </a:r>
          </a:p>
          <a:p>
            <a:pPr marL="0" indent="0">
              <a:defRPr/>
            </a:pPr>
            <a:endParaRPr lang="en-US">
              <a:ea typeface="ＭＳ Ｐゴシック"/>
            </a:endParaRPr>
          </a:p>
          <a:p>
            <a:pPr marL="457200" indent="-457200" eaLnBrk="1" hangingPunct="1">
              <a:buFont typeface="Arial" panose="020B0604020202020204" pitchFamily="34" charset="0"/>
              <a:buChar char="•"/>
              <a:defRPr/>
            </a:pPr>
            <a:r>
              <a:rPr lang="en-US">
                <a:ea typeface="ＭＳ Ｐゴシック"/>
              </a:rPr>
              <a:t>No current general loss function for predicting regression and classification. Convert Problem domain to Multitarget Classification Model</a:t>
            </a:r>
          </a:p>
          <a:p>
            <a:pPr marL="457200" indent="-457200">
              <a:buFont typeface="Arial" panose="020B0604020202020204" pitchFamily="34" charset="0"/>
              <a:buChar char="•"/>
              <a:defRPr/>
            </a:pPr>
            <a:endParaRPr lang="en-US"/>
          </a:p>
          <a:p>
            <a:pPr marL="457200" indent="-457200">
              <a:buFont typeface="Arial" panose="020B0604020202020204" pitchFamily="34" charset="0"/>
              <a:buChar char="•"/>
              <a:defRPr/>
            </a:pPr>
            <a:endParaRPr lang="en-US"/>
          </a:p>
          <a:p>
            <a:pPr marL="457200" indent="-457200" eaLnBrk="1" hangingPunct="1">
              <a:buFont typeface="Arial" panose="020B0604020202020204" pitchFamily="34" charset="0"/>
              <a:buChar char="•"/>
              <a:defRPr/>
            </a:pPr>
            <a:endParaRPr lang="en-US"/>
          </a:p>
        </p:txBody>
      </p:sp>
    </p:spTree>
    <p:extLst>
      <p:ext uri="{BB962C8B-B14F-4D97-AF65-F5344CB8AC3E}">
        <p14:creationId xmlns:p14="http://schemas.microsoft.com/office/powerpoint/2010/main" val="2876009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513206" y="1416304"/>
            <a:ext cx="7908417" cy="367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91440" tIns="45720" rIns="91440" bIns="45720" anchor="ctr"/>
          <a:lstStyle>
            <a:lvl1pPr marL="342900" indent="-342900" algn="l" defTabSz="457200" rtl="0" eaLnBrk="0" fontAlgn="base" hangingPunct="0">
              <a:spcBef>
                <a:spcPct val="20000"/>
              </a:spcBef>
              <a:spcAft>
                <a:spcPct val="0"/>
              </a:spcAft>
              <a:buFont typeface="Arial" charset="0"/>
              <a:defRPr sz="2800" kern="1200">
                <a:solidFill>
                  <a:schemeClr val="tx1"/>
                </a:solidFill>
                <a:latin typeface="Times New Roman"/>
                <a:ea typeface="ＭＳ Ｐゴシック" charset="0"/>
                <a:cs typeface="Times New Roman"/>
              </a:defRPr>
            </a:lvl1pPr>
            <a:lvl2pPr marL="800100" indent="-342900" algn="l" defTabSz="457200" rtl="0" eaLnBrk="0" fontAlgn="base" hangingPunct="0">
              <a:spcBef>
                <a:spcPct val="20000"/>
              </a:spcBef>
              <a:spcAft>
                <a:spcPct val="0"/>
              </a:spcAft>
              <a:buClr>
                <a:srgbClr val="CC0000"/>
              </a:buClr>
              <a:buFont typeface="Wingdings" charset="0"/>
              <a:buChar char="§"/>
              <a:defRPr sz="2400" kern="1200">
                <a:solidFill>
                  <a:srgbClr val="000000"/>
                </a:solidFill>
                <a:latin typeface="Times New Roman"/>
                <a:ea typeface="ＭＳ Ｐゴシック" charset="0"/>
                <a:cs typeface="Times New Roman"/>
              </a:defRPr>
            </a:lvl2pPr>
            <a:lvl3pPr marL="1200150" indent="-285750" algn="l" defTabSz="457200" rtl="0" eaLnBrk="0" fontAlgn="base" hangingPunct="0">
              <a:spcBef>
                <a:spcPct val="20000"/>
              </a:spcBef>
              <a:spcAft>
                <a:spcPct val="0"/>
              </a:spcAft>
              <a:buFont typeface="Arial" charset="0"/>
              <a:buChar char="•"/>
              <a:defRPr sz="2000" i="1" kern="1200">
                <a:solidFill>
                  <a:schemeClr val="tx1"/>
                </a:solidFill>
                <a:latin typeface="Times New Roman"/>
                <a:ea typeface="ＭＳ Ｐゴシック" charset="0"/>
                <a:cs typeface="Times New Roman"/>
              </a:defRPr>
            </a:lvl3pPr>
            <a:lvl4pPr marL="1657350" indent="-285750" algn="l" defTabSz="457200" rtl="0" eaLnBrk="0" fontAlgn="base" hangingPunct="0">
              <a:spcBef>
                <a:spcPct val="20000"/>
              </a:spcBef>
              <a:spcAft>
                <a:spcPct val="0"/>
              </a:spcAft>
              <a:buFont typeface="Lucida Grande" charset="0"/>
              <a:buChar char="-"/>
              <a:defRPr sz="1800" kern="1200">
                <a:solidFill>
                  <a:schemeClr val="tx1"/>
                </a:solidFill>
                <a:latin typeface="Times New Roman"/>
                <a:ea typeface="ＭＳ Ｐゴシック" charset="0"/>
                <a:cs typeface="Times New Roman"/>
              </a:defRPr>
            </a:lvl4pPr>
            <a:lvl5pPr marL="1828800" algn="l" defTabSz="457200" rtl="0" eaLnBrk="0" fontAlgn="base" hangingPunct="0">
              <a:spcBef>
                <a:spcPct val="20000"/>
              </a:spcBef>
              <a:spcAft>
                <a:spcPct val="0"/>
              </a:spcAft>
              <a:buClr>
                <a:srgbClr val="CC0000"/>
              </a:buClr>
              <a:defRPr sz="18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eaLnBrk="1" hangingPunct="1">
              <a:defRPr/>
            </a:pPr>
            <a:r>
              <a:rPr lang="en-US" sz="4400" b="1">
                <a:ea typeface="ＭＳ Ｐゴシック"/>
              </a:rPr>
              <a:t>Thank You!!!</a:t>
            </a:r>
          </a:p>
        </p:txBody>
      </p:sp>
    </p:spTree>
    <p:extLst>
      <p:ext uri="{BB962C8B-B14F-4D97-AF65-F5344CB8AC3E}">
        <p14:creationId xmlns:p14="http://schemas.microsoft.com/office/powerpoint/2010/main" val="1964165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US">
                <a:cs typeface="+mj-cs"/>
              </a:rPr>
              <a:t>REFERENCES</a:t>
            </a:r>
          </a:p>
        </p:txBody>
      </p:sp>
      <p:sp>
        <p:nvSpPr>
          <p:cNvPr id="7" name="Rectangle 3"/>
          <p:cNvSpPr txBox="1">
            <a:spLocks noChangeArrowheads="1"/>
          </p:cNvSpPr>
          <p:nvPr/>
        </p:nvSpPr>
        <p:spPr bwMode="auto">
          <a:xfrm>
            <a:off x="513206" y="1416304"/>
            <a:ext cx="7908417" cy="52647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91440" tIns="45720" rIns="91440" bIns="45720" anchor="t"/>
          <a:lstStyle>
            <a:lvl1pPr marL="342900" indent="-342900" algn="l" defTabSz="457200" rtl="0" eaLnBrk="0" fontAlgn="base" hangingPunct="0">
              <a:spcBef>
                <a:spcPct val="20000"/>
              </a:spcBef>
              <a:spcAft>
                <a:spcPct val="0"/>
              </a:spcAft>
              <a:buFont typeface="Arial" charset="0"/>
              <a:defRPr sz="2800" kern="1200">
                <a:solidFill>
                  <a:schemeClr val="tx1"/>
                </a:solidFill>
                <a:latin typeface="Times New Roman"/>
                <a:ea typeface="ＭＳ Ｐゴシック" charset="0"/>
                <a:cs typeface="Times New Roman"/>
              </a:defRPr>
            </a:lvl1pPr>
            <a:lvl2pPr marL="800100" indent="-342900" algn="l" defTabSz="457200" rtl="0" eaLnBrk="0" fontAlgn="base" hangingPunct="0">
              <a:spcBef>
                <a:spcPct val="20000"/>
              </a:spcBef>
              <a:spcAft>
                <a:spcPct val="0"/>
              </a:spcAft>
              <a:buClr>
                <a:srgbClr val="CC0000"/>
              </a:buClr>
              <a:buFont typeface="Wingdings" charset="0"/>
              <a:buChar char="§"/>
              <a:defRPr sz="2400" kern="1200">
                <a:solidFill>
                  <a:srgbClr val="000000"/>
                </a:solidFill>
                <a:latin typeface="Times New Roman"/>
                <a:ea typeface="ＭＳ Ｐゴシック" charset="0"/>
                <a:cs typeface="Times New Roman"/>
              </a:defRPr>
            </a:lvl2pPr>
            <a:lvl3pPr marL="1200150" indent="-285750" algn="l" defTabSz="457200" rtl="0" eaLnBrk="0" fontAlgn="base" hangingPunct="0">
              <a:spcBef>
                <a:spcPct val="20000"/>
              </a:spcBef>
              <a:spcAft>
                <a:spcPct val="0"/>
              </a:spcAft>
              <a:buFont typeface="Arial" charset="0"/>
              <a:buChar char="•"/>
              <a:defRPr sz="2000" i="1" kern="1200">
                <a:solidFill>
                  <a:schemeClr val="tx1"/>
                </a:solidFill>
                <a:latin typeface="Times New Roman"/>
                <a:ea typeface="ＭＳ Ｐゴシック" charset="0"/>
                <a:cs typeface="Times New Roman"/>
              </a:defRPr>
            </a:lvl3pPr>
            <a:lvl4pPr marL="1657350" indent="-285750" algn="l" defTabSz="457200" rtl="0" eaLnBrk="0" fontAlgn="base" hangingPunct="0">
              <a:spcBef>
                <a:spcPct val="20000"/>
              </a:spcBef>
              <a:spcAft>
                <a:spcPct val="0"/>
              </a:spcAft>
              <a:buFont typeface="Lucida Grande" charset="0"/>
              <a:buChar char="-"/>
              <a:defRPr sz="1800" kern="1200">
                <a:solidFill>
                  <a:schemeClr val="tx1"/>
                </a:solidFill>
                <a:latin typeface="Times New Roman"/>
                <a:ea typeface="ＭＳ Ｐゴシック" charset="0"/>
                <a:cs typeface="Times New Roman"/>
              </a:defRPr>
            </a:lvl4pPr>
            <a:lvl5pPr marL="1828800" algn="l" defTabSz="457200" rtl="0" eaLnBrk="0" fontAlgn="base" hangingPunct="0">
              <a:spcBef>
                <a:spcPct val="20000"/>
              </a:spcBef>
              <a:spcAft>
                <a:spcPct val="0"/>
              </a:spcAft>
              <a:buClr>
                <a:srgbClr val="CC0000"/>
              </a:buClr>
              <a:defRPr sz="18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indent="-457200" eaLnBrk="1" hangingPunct="1">
              <a:buAutoNum type="arabicPeriod"/>
              <a:defRPr/>
            </a:pPr>
            <a:r>
              <a:rPr lang="en-US" sz="1400">
                <a:ea typeface="ＭＳ Ｐゴシック"/>
              </a:rPr>
              <a:t>"Management of Hypertriglyceridemia: Common Questions and Answers," </a:t>
            </a:r>
            <a:r>
              <a:rPr lang="en-US" sz="1400" i="1">
                <a:ea typeface="ＭＳ Ｐゴシック"/>
              </a:rPr>
              <a:t>American Family Physician</a:t>
            </a:r>
            <a:r>
              <a:rPr lang="en-US" sz="1400">
                <a:ea typeface="ＭＳ Ｐゴシック"/>
              </a:rPr>
              <a:t>, Nov. 1, 2018. [Online]. Available: </a:t>
            </a:r>
            <a:r>
              <a:rPr lang="en-US" sz="1400">
                <a:ea typeface="ＭＳ Ｐゴシック"/>
                <a:hlinkClick r:id="rId2"/>
              </a:rPr>
              <a:t>https://www.aafp.org/pubs/afp/issues/2018/1101/p576.html</a:t>
            </a:r>
            <a:r>
              <a:rPr lang="en-US" sz="1400">
                <a:ea typeface="ＭＳ Ｐゴシック"/>
              </a:rPr>
              <a:t>. </a:t>
            </a:r>
          </a:p>
          <a:p>
            <a:pPr marL="457200" indent="-457200">
              <a:buAutoNum type="arabicPeriod"/>
              <a:defRPr/>
            </a:pPr>
            <a:endParaRPr lang="en-US" sz="1400">
              <a:ea typeface="ＭＳ Ｐゴシック"/>
            </a:endParaRPr>
          </a:p>
          <a:p>
            <a:pPr marL="457200" indent="-457200" eaLnBrk="1" hangingPunct="1">
              <a:buAutoNum type="arabicPeriod"/>
              <a:defRPr/>
            </a:pPr>
            <a:r>
              <a:rPr lang="en-US" sz="1400">
                <a:ea typeface="ＭＳ Ｐゴシック"/>
              </a:rPr>
              <a:t>S. J. M. Merchant, A. C. Li, A. P. Nguyen, M. N. Wirtzfeld, A. E. McLeod, J. S. Park, D. P. Dixon, J. N. Bathe, and A. B. Ball, "Clinicopathologic factors and adjuvant therapy in colonic perforation," </a:t>
            </a:r>
            <a:r>
              <a:rPr lang="en-US" sz="1400" i="1">
                <a:ea typeface="ＭＳ Ｐゴシック"/>
              </a:rPr>
              <a:t>Canadian Journal of Gastroenterology and Hepatology</a:t>
            </a:r>
            <a:r>
              <a:rPr lang="en-US" sz="1400">
                <a:ea typeface="ＭＳ Ｐゴシック"/>
              </a:rPr>
              <a:t>, vol. 2016, Article ID 1360345, 6 pages, 2016. [Online]. Available: </a:t>
            </a:r>
            <a:r>
              <a:rPr lang="en-US" sz="1400">
                <a:ea typeface="ＭＳ Ｐゴシック"/>
                <a:hlinkClick r:id="rId3"/>
              </a:rPr>
              <a:t>https://www.ncbi.nlm.nih.gov/pmc/articles/PMC5074793/</a:t>
            </a:r>
            <a:r>
              <a:rPr lang="en-US" sz="1400">
                <a:ea typeface="ＭＳ Ｐゴシック"/>
              </a:rPr>
              <a:t>. </a:t>
            </a:r>
          </a:p>
          <a:p>
            <a:pPr marL="457200" indent="-457200">
              <a:buAutoNum type="arabicPeriod"/>
              <a:defRPr/>
            </a:pPr>
            <a:endParaRPr lang="en-US" sz="1400">
              <a:ea typeface="ＭＳ Ｐゴシック"/>
            </a:endParaRPr>
          </a:p>
          <a:p>
            <a:pPr marL="457200" indent="-457200">
              <a:buAutoNum type="arabicPeriod"/>
              <a:defRPr/>
            </a:pPr>
            <a:r>
              <a:rPr lang="en-US" sz="1400">
                <a:ea typeface="ＭＳ Ｐゴシック"/>
              </a:rPr>
              <a:t>M. Hernandez, G. Epelde, A. Alberdi, R. Cilla, and D. Rankin, "Synthetic data generation for tabular health records: A systematic review," Neurocomputing, vol. 493, pp. 28 - 45, 2022. </a:t>
            </a:r>
            <a:r>
              <a:rPr lang="en-US" sz="1400">
                <a:ea typeface="ＭＳ Ｐゴシック"/>
                <a:hlinkClick r:id="rId4"/>
              </a:rPr>
              <a:t>https://doi.org/10.1016/j.neucom.2022.04.053.</a:t>
            </a:r>
            <a:endParaRPr lang="en-US" sz="1400">
              <a:ea typeface="ＭＳ Ｐゴシック"/>
            </a:endParaRPr>
          </a:p>
          <a:p>
            <a:pPr marL="457200" indent="-457200">
              <a:buAutoNum type="arabicPeriod"/>
              <a:defRPr/>
            </a:pPr>
            <a:endParaRPr lang="en-US" sz="1400">
              <a:ea typeface="ＭＳ Ｐゴシック"/>
            </a:endParaRPr>
          </a:p>
          <a:p>
            <a:pPr marL="457200" indent="-457200">
              <a:buAutoNum type="arabicPeriod"/>
              <a:defRPr/>
            </a:pPr>
            <a:r>
              <a:rPr lang="en-US" sz="1400">
                <a:ea typeface="ＭＳ Ｐゴシック"/>
              </a:rPr>
              <a:t>"Multi-label classification," </a:t>
            </a:r>
            <a:r>
              <a:rPr lang="en-US" sz="1400" i="1">
                <a:ea typeface="ＭＳ Ｐゴシック"/>
              </a:rPr>
              <a:t>Wikipedia</a:t>
            </a:r>
            <a:r>
              <a:rPr lang="en-US" sz="1400">
                <a:ea typeface="ＭＳ Ｐゴシック"/>
              </a:rPr>
              <a:t>, The Free Encyclopedia. [Online]. Available: </a:t>
            </a:r>
            <a:r>
              <a:rPr lang="en-US" sz="1400">
                <a:ea typeface="ＭＳ Ｐゴシック"/>
                <a:hlinkClick r:id="rId5"/>
              </a:rPr>
              <a:t>https://en.wikipedia.org/wiki/Multi-label_classification</a:t>
            </a:r>
            <a:r>
              <a:rPr lang="en-US" sz="1400">
                <a:ea typeface="ＭＳ Ｐゴシック"/>
              </a:rPr>
              <a:t>.</a:t>
            </a:r>
          </a:p>
          <a:p>
            <a:pPr marL="457200" indent="-457200">
              <a:buAutoNum type="arabicPeriod"/>
              <a:defRPr/>
            </a:pPr>
            <a:endParaRPr lang="en-US" sz="1400">
              <a:ea typeface="ＭＳ Ｐゴシック"/>
            </a:endParaRPr>
          </a:p>
          <a:p>
            <a:pPr marL="457200" indent="-457200">
              <a:buAutoNum type="arabicPeriod"/>
              <a:defRPr/>
            </a:pPr>
            <a:r>
              <a:rPr lang="en-US" sz="1400">
                <a:ea typeface="ＭＳ Ｐゴシック"/>
              </a:rPr>
              <a:t>D. Iliadis, B. De Baets, and W. Waegeman, "DeepMTP: A Python-based deep learning framework for multi-target prediction," </a:t>
            </a:r>
            <a:r>
              <a:rPr lang="en-US" sz="1400" i="1">
                <a:ea typeface="ＭＳ Ｐゴシック"/>
              </a:rPr>
              <a:t>SoftwareX</a:t>
            </a:r>
            <a:r>
              <a:rPr lang="en-US" sz="1400">
                <a:ea typeface="ＭＳ Ｐゴシック"/>
              </a:rPr>
              <a:t>, vol. 23, Art. no. 101516, Jul. 2023. [Online]. Available: </a:t>
            </a:r>
            <a:r>
              <a:rPr lang="en-US" sz="1400">
                <a:ea typeface="ＭＳ Ｐゴシック"/>
                <a:hlinkClick r:id="rId6"/>
              </a:rPr>
              <a:t>https://doi.org/10.1016/j.softx.2023.101516</a:t>
            </a:r>
            <a:r>
              <a:rPr lang="en-US" sz="1400">
                <a:ea typeface="ＭＳ Ｐゴシック"/>
              </a:rPr>
              <a:t>.</a:t>
            </a:r>
          </a:p>
          <a:p>
            <a:pPr marL="457200" indent="-457200">
              <a:buFont typeface="Arial" charset="0"/>
              <a:buAutoNum type="arabicPeriod"/>
              <a:defRPr/>
            </a:pPr>
            <a:endParaRPr lang="en-US" sz="2400"/>
          </a:p>
          <a:p>
            <a:pPr marL="457200" indent="-457200" eaLnBrk="1" hangingPunct="1">
              <a:buFont typeface="Arial" panose="020B0604020202020204" pitchFamily="34" charset="0"/>
              <a:buChar char="•"/>
              <a:defRPr/>
            </a:pPr>
            <a:endParaRPr lang="en-US"/>
          </a:p>
        </p:txBody>
      </p:sp>
    </p:spTree>
    <p:extLst>
      <p:ext uri="{BB962C8B-B14F-4D97-AF65-F5344CB8AC3E}">
        <p14:creationId xmlns:p14="http://schemas.microsoft.com/office/powerpoint/2010/main" val="984978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CC0000"/>
        </a:solidFill>
        <a:effectLst/>
      </p:bgPr>
    </p:bg>
    <p:spTree>
      <p:nvGrpSpPr>
        <p:cNvPr id="1" name=""/>
        <p:cNvGrpSpPr/>
        <p:nvPr/>
      </p:nvGrpSpPr>
      <p:grpSpPr>
        <a:xfrm>
          <a:off x="0" y="0"/>
          <a:ext cx="0" cy="0"/>
          <a:chOff x="0" y="0"/>
          <a:chExt cx="0" cy="0"/>
        </a:xfrm>
      </p:grpSpPr>
      <p:pic>
        <p:nvPicPr>
          <p:cNvPr id="39938" name="Picture 2" descr="DoubleT-485"/>
          <p:cNvPicPr>
            <a:picLocks noChangeAspect="1" noChangeArrowheads="1"/>
          </p:cNvPicPr>
          <p:nvPr/>
        </p:nvPicPr>
        <p:blipFill>
          <a:blip r:embed="rId2"/>
          <a:srcRect/>
          <a:stretch>
            <a:fillRect/>
          </a:stretch>
        </p:blipFill>
        <p:spPr bwMode="auto">
          <a:xfrm>
            <a:off x="3332163" y="2236788"/>
            <a:ext cx="2576512" cy="2149475"/>
          </a:xfrm>
          <a:prstGeom prst="rect">
            <a:avLst/>
          </a:prstGeom>
          <a:solidFill>
            <a:srgbClr val="CC0000"/>
          </a:solid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 name="Rectangle 11"/>
          <p:cNvSpPr>
            <a:spLocks noGrp="1" noChangeArrowheads="1"/>
          </p:cNvSpPr>
          <p:nvPr>
            <p:ph type="title"/>
          </p:nvPr>
        </p:nvSpPr>
        <p:spPr/>
        <p:txBody>
          <a:bodyPr/>
          <a:lstStyle/>
          <a:p>
            <a:pPr eaLnBrk="1" hangingPunct="1">
              <a:defRPr/>
            </a:pPr>
            <a:r>
              <a:rPr lang="en-US">
                <a:cs typeface="+mj-cs"/>
              </a:rPr>
              <a:t>INTRODUCTION</a:t>
            </a:r>
          </a:p>
        </p:txBody>
      </p:sp>
      <p:sp>
        <p:nvSpPr>
          <p:cNvPr id="9" name="Rectangle 12"/>
          <p:cNvSpPr txBox="1">
            <a:spLocks noChangeArrowheads="1"/>
          </p:cNvSpPr>
          <p:nvPr/>
        </p:nvSpPr>
        <p:spPr bwMode="auto">
          <a:xfrm>
            <a:off x="387127" y="1604772"/>
            <a:ext cx="8369745" cy="47778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91440" tIns="45720" rIns="91440" bIns="45720" anchor="t"/>
          <a:lstStyle>
            <a:lvl1pPr marL="342900" indent="-342900" algn="l" defTabSz="457200" rtl="0" eaLnBrk="0" fontAlgn="base" hangingPunct="0">
              <a:spcBef>
                <a:spcPct val="20000"/>
              </a:spcBef>
              <a:spcAft>
                <a:spcPct val="0"/>
              </a:spcAft>
              <a:buFont typeface="Arial" charset="0"/>
              <a:defRPr sz="2800" kern="1200">
                <a:solidFill>
                  <a:schemeClr val="tx1"/>
                </a:solidFill>
                <a:latin typeface="Times New Roman"/>
                <a:ea typeface="ＭＳ Ｐゴシック" charset="0"/>
                <a:cs typeface="Times New Roman"/>
              </a:defRPr>
            </a:lvl1pPr>
            <a:lvl2pPr marL="800100" indent="-342900" algn="l" defTabSz="457200" rtl="0" eaLnBrk="0" fontAlgn="base" hangingPunct="0">
              <a:spcBef>
                <a:spcPct val="20000"/>
              </a:spcBef>
              <a:spcAft>
                <a:spcPct val="0"/>
              </a:spcAft>
              <a:buClr>
                <a:srgbClr val="CC0000"/>
              </a:buClr>
              <a:buFont typeface="Wingdings" charset="0"/>
              <a:buChar char="§"/>
              <a:defRPr sz="2400" kern="1200">
                <a:solidFill>
                  <a:srgbClr val="000000"/>
                </a:solidFill>
                <a:latin typeface="Times New Roman"/>
                <a:ea typeface="ＭＳ Ｐゴシック" charset="0"/>
                <a:cs typeface="Times New Roman"/>
              </a:defRPr>
            </a:lvl2pPr>
            <a:lvl3pPr marL="1200150" indent="-285750" algn="l" defTabSz="457200" rtl="0" eaLnBrk="0" fontAlgn="base" hangingPunct="0">
              <a:spcBef>
                <a:spcPct val="20000"/>
              </a:spcBef>
              <a:spcAft>
                <a:spcPct val="0"/>
              </a:spcAft>
              <a:buFont typeface="Arial" charset="0"/>
              <a:buChar char="•"/>
              <a:defRPr sz="2000" i="1" kern="1200">
                <a:solidFill>
                  <a:schemeClr val="tx1"/>
                </a:solidFill>
                <a:latin typeface="Times New Roman"/>
                <a:ea typeface="ＭＳ Ｐゴシック" charset="0"/>
                <a:cs typeface="Times New Roman"/>
              </a:defRPr>
            </a:lvl3pPr>
            <a:lvl4pPr marL="1657350" indent="-285750" algn="l" defTabSz="457200" rtl="0" eaLnBrk="0" fontAlgn="base" hangingPunct="0">
              <a:spcBef>
                <a:spcPct val="20000"/>
              </a:spcBef>
              <a:spcAft>
                <a:spcPct val="0"/>
              </a:spcAft>
              <a:buFont typeface="Lucida Grande" charset="0"/>
              <a:buChar char="-"/>
              <a:defRPr sz="1800" kern="1200">
                <a:solidFill>
                  <a:schemeClr val="tx1"/>
                </a:solidFill>
                <a:latin typeface="Times New Roman"/>
                <a:ea typeface="ＭＳ Ｐゴシック" charset="0"/>
                <a:cs typeface="Times New Roman"/>
              </a:defRPr>
            </a:lvl4pPr>
            <a:lvl5pPr marL="1828800" algn="l" defTabSz="457200" rtl="0" eaLnBrk="0" fontAlgn="base" hangingPunct="0">
              <a:spcBef>
                <a:spcPct val="20000"/>
              </a:spcBef>
              <a:spcAft>
                <a:spcPct val="0"/>
              </a:spcAft>
              <a:buClr>
                <a:srgbClr val="CC0000"/>
              </a:buClr>
              <a:defRPr sz="18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lgn="just" eaLnBrk="1" hangingPunct="1">
              <a:buFont typeface="Arial" panose="020B0604020202020204" pitchFamily="34" charset="0"/>
              <a:buChar char="•"/>
              <a:defRPr/>
            </a:pPr>
            <a:r>
              <a:rPr lang="en-US" sz="2400">
                <a:solidFill>
                  <a:srgbClr val="000000"/>
                </a:solidFill>
                <a:ea typeface="ＭＳ Ｐゴシック"/>
              </a:rPr>
              <a:t>According to [1] </a:t>
            </a:r>
            <a:r>
              <a:rPr lang="en-US" sz="2400" b="0" i="0" u="none" strike="noStrike">
                <a:solidFill>
                  <a:srgbClr val="000000"/>
                </a:solidFill>
                <a:effectLst/>
                <a:ea typeface="ＭＳ Ｐゴシック"/>
              </a:rPr>
              <a:t>Knee joint pain affects accounts for about 4million primary care visits annually as it impacts about 25% of adults in th</a:t>
            </a:r>
            <a:r>
              <a:rPr lang="en-US" sz="2400">
                <a:solidFill>
                  <a:srgbClr val="000000"/>
                </a:solidFill>
                <a:ea typeface="ＭＳ Ｐゴシック"/>
              </a:rPr>
              <a:t>e US. </a:t>
            </a:r>
            <a:endParaRPr lang="en-US" sz="240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defRPr/>
            </a:pPr>
            <a:endParaRPr lang="en-US" sz="2400">
              <a:solidFill>
                <a:srgbClr val="000000"/>
              </a:solidFill>
              <a:ea typeface="ＭＳ Ｐゴシック"/>
            </a:endParaRPr>
          </a:p>
          <a:p>
            <a:pPr marL="285750" indent="-285750" algn="just" eaLnBrk="1" hangingPunct="1">
              <a:buFont typeface="Arial" panose="020B0604020202020204" pitchFamily="34" charset="0"/>
              <a:buChar char="•"/>
              <a:defRPr/>
            </a:pPr>
            <a:r>
              <a:rPr lang="en-US" sz="2400">
                <a:solidFill>
                  <a:srgbClr val="000000"/>
                </a:solidFill>
                <a:ea typeface="ＭＳ Ｐゴシック"/>
              </a:rPr>
              <a:t>10% - 16% of US adults suffer from knee osteoarthritis, [2] making it the most common source of knee pain</a:t>
            </a:r>
            <a:r>
              <a:rPr lang="en-US" sz="2400" b="0" i="0" u="none" strike="noStrike">
                <a:solidFill>
                  <a:srgbClr val="000000"/>
                </a:solidFill>
                <a:effectLst/>
                <a:ea typeface="ＭＳ Ｐゴシック"/>
              </a:rPr>
              <a:t>, within the US</a:t>
            </a:r>
            <a:r>
              <a:rPr lang="en-US" sz="2400">
                <a:solidFill>
                  <a:srgbClr val="000000"/>
                </a:solidFill>
                <a:ea typeface="ＭＳ Ｐゴシック"/>
              </a:rPr>
              <a:t>.</a:t>
            </a:r>
            <a:endParaRPr lang="en-US" sz="2400" b="0" i="0" u="none" strike="noStrike">
              <a:solidFill>
                <a:srgbClr val="000000"/>
              </a:solidFill>
              <a:effectLst/>
              <a:ea typeface="ＭＳ Ｐゴシック"/>
            </a:endParaRPr>
          </a:p>
          <a:p>
            <a:pPr marL="285750" indent="-285750" algn="just">
              <a:buFont typeface="Arial" panose="020B0604020202020204" pitchFamily="34" charset="0"/>
              <a:buChar char="•"/>
              <a:defRPr/>
            </a:pPr>
            <a:endParaRPr lang="en-US" sz="2400">
              <a:solidFill>
                <a:srgbClr val="000000"/>
              </a:solidFill>
              <a:ea typeface="ＭＳ Ｐゴシック"/>
            </a:endParaRPr>
          </a:p>
          <a:p>
            <a:pPr marL="285750" indent="-285750" algn="just" eaLnBrk="1" hangingPunct="1">
              <a:buFont typeface="Arial" panose="020B0604020202020204" pitchFamily="34" charset="0"/>
              <a:buChar char="•"/>
              <a:defRPr/>
            </a:pPr>
            <a:r>
              <a:rPr lang="en-US" sz="2400">
                <a:solidFill>
                  <a:srgbClr val="000000"/>
                </a:solidFill>
                <a:ea typeface="ＭＳ Ｐゴシック"/>
              </a:rPr>
              <a:t> </a:t>
            </a:r>
            <a:r>
              <a:rPr lang="en-US" sz="2400" b="0" i="0" u="none" strike="noStrike">
                <a:solidFill>
                  <a:srgbClr val="000000"/>
                </a:solidFill>
                <a:effectLst/>
                <a:ea typeface="ＭＳ Ｐゴシック"/>
              </a:rPr>
              <a:t>More than half of patients with knee osteoarthritis utilize over-the-counter (OTC)pain medication. [2]</a:t>
            </a:r>
          </a:p>
          <a:p>
            <a:pPr marL="285750" indent="-285750" algn="just">
              <a:buFont typeface="Arial" panose="020B0604020202020204" pitchFamily="34" charset="0"/>
              <a:buChar char="•"/>
              <a:defRPr/>
            </a:pPr>
            <a:endParaRPr lang="en-US" sz="2400">
              <a:solidFill>
                <a:srgbClr val="000000"/>
              </a:solidFill>
              <a:ea typeface="ＭＳ Ｐゴシック"/>
            </a:endParaRPr>
          </a:p>
          <a:p>
            <a:pPr marL="285750" indent="-285750" algn="just" eaLnBrk="1" hangingPunct="1">
              <a:buFont typeface="Arial" panose="020B0604020202020204" pitchFamily="34" charset="0"/>
              <a:buChar char="•"/>
              <a:defRPr/>
            </a:pPr>
            <a:r>
              <a:rPr lang="en-US" sz="2400">
                <a:solidFill>
                  <a:srgbClr val="000000"/>
                </a:solidFill>
                <a:ea typeface="ＭＳ Ｐゴシック"/>
              </a:rPr>
              <a:t>Therapeutic exercise is often recommended as means of treatment.[2]</a:t>
            </a:r>
            <a:endParaRPr lang="en-US" sz="2400" b="0" i="0" u="none" strike="noStrike">
              <a:solidFill>
                <a:srgbClr val="000000"/>
              </a:solidFill>
              <a:effectLst/>
              <a:ea typeface="ＭＳ Ｐゴシック"/>
            </a:endParaRPr>
          </a:p>
          <a:p>
            <a:pPr marL="285750" indent="-285750" algn="just" eaLnBrk="1" hangingPunct="1">
              <a:buFont typeface="Arial" panose="020B0604020202020204" pitchFamily="34" charset="0"/>
              <a:buChar char="•"/>
              <a:defRPr/>
            </a:pP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p>
            <a:pPr marL="285750" indent="-285750" algn="just" eaLnBrk="1" hangingPunct="1">
              <a:buFont typeface="Arial" panose="020B0604020202020204" pitchFamily="34" charset="0"/>
              <a:buChar char="•"/>
              <a:defRPr/>
            </a:pP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p>
            <a:pPr marL="285750" indent="-285750" algn="just" eaLnBrk="1" hangingPunct="1">
              <a:buFont typeface="Arial" panose="020B0604020202020204" pitchFamily="34" charset="0"/>
              <a:buChar char="•"/>
              <a:defRPr/>
            </a:pPr>
            <a:endParaRPr lang="en-US" sz="1800">
              <a:solidFill>
                <a:srgbClr val="000000"/>
              </a:solidFill>
              <a:latin typeface="Gill Sans MT" panose="020B0502020104020203" pitchFamily="34" charset="0"/>
            </a:endParaRPr>
          </a:p>
        </p:txBody>
      </p:sp>
    </p:spTree>
    <p:extLst>
      <p:ext uri="{BB962C8B-B14F-4D97-AF65-F5344CB8AC3E}">
        <p14:creationId xmlns:p14="http://schemas.microsoft.com/office/powerpoint/2010/main" val="260009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 name="Rectangle 11"/>
          <p:cNvSpPr>
            <a:spLocks noGrp="1" noChangeArrowheads="1"/>
          </p:cNvSpPr>
          <p:nvPr>
            <p:ph type="title"/>
          </p:nvPr>
        </p:nvSpPr>
        <p:spPr/>
        <p:txBody>
          <a:bodyPr/>
          <a:lstStyle/>
          <a:p>
            <a:pPr eaLnBrk="1" hangingPunct="1">
              <a:defRPr/>
            </a:pPr>
            <a:r>
              <a:rPr lang="en-US">
                <a:cs typeface="+mj-cs"/>
              </a:rPr>
              <a:t>INTRODUCTION</a:t>
            </a:r>
          </a:p>
        </p:txBody>
      </p:sp>
      <p:sp>
        <p:nvSpPr>
          <p:cNvPr id="3" name="TextBox 2">
            <a:extLst>
              <a:ext uri="{FF2B5EF4-FFF2-40B4-BE49-F238E27FC236}">
                <a16:creationId xmlns:a16="http://schemas.microsoft.com/office/drawing/2014/main" id="{1BC43130-0240-B805-160A-0937C10B5BBF}"/>
              </a:ext>
            </a:extLst>
          </p:cNvPr>
          <p:cNvSpPr txBox="1"/>
          <p:nvPr/>
        </p:nvSpPr>
        <p:spPr>
          <a:xfrm>
            <a:off x="685800" y="2815120"/>
            <a:ext cx="7626096" cy="1384995"/>
          </a:xfrm>
          <a:prstGeom prst="rect">
            <a:avLst/>
          </a:prstGeom>
          <a:noFill/>
        </p:spPr>
        <p:txBody>
          <a:bodyPr wrap="square" lIns="91440" tIns="45720" rIns="91440" bIns="45720" anchor="t">
            <a:spAutoFit/>
          </a:bodyPr>
          <a:lstStyle/>
          <a:p>
            <a:pPr algn="just" eaLnBrk="1" hangingPunct="1">
              <a:defRPr/>
            </a:pPr>
            <a:r>
              <a:rPr lang="en-US" sz="2800" b="0" i="0" u="none" strike="noStrike">
                <a:solidFill>
                  <a:srgbClr val="000000"/>
                </a:solidFill>
                <a:effectLst/>
                <a:latin typeface="Times New Roman"/>
                <a:ea typeface="ＭＳ Ｐゴシック"/>
                <a:cs typeface="Times New Roman"/>
              </a:rPr>
              <a:t>This project explores how deep learning can be utilized to enhance the effectiveness and personalization of these treatments.</a:t>
            </a:r>
            <a:endParaRPr lang="en-US" sz="2800">
              <a:cs typeface="Arial" pitchFamily="34" charset="0"/>
            </a:endParaRPr>
          </a:p>
        </p:txBody>
      </p:sp>
    </p:spTree>
    <p:extLst>
      <p:ext uri="{BB962C8B-B14F-4D97-AF65-F5344CB8AC3E}">
        <p14:creationId xmlns:p14="http://schemas.microsoft.com/office/powerpoint/2010/main" val="548615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Rectangle 1031"/>
          <p:cNvSpPr>
            <a:spLocks noGrp="1" noChangeArrowheads="1"/>
          </p:cNvSpPr>
          <p:nvPr>
            <p:ph type="title"/>
          </p:nvPr>
        </p:nvSpPr>
        <p:spPr/>
        <p:txBody>
          <a:bodyPr/>
          <a:lstStyle/>
          <a:p>
            <a:pPr eaLnBrk="1" hangingPunct="1">
              <a:defRPr/>
            </a:pPr>
            <a:r>
              <a:rPr lang="en-US">
                <a:cs typeface="+mj-cs"/>
              </a:rPr>
              <a:t>PROBLEM DESCRIPTION</a:t>
            </a:r>
          </a:p>
        </p:txBody>
      </p:sp>
      <p:sp>
        <p:nvSpPr>
          <p:cNvPr id="19464" name="Rectangle 1032"/>
          <p:cNvSpPr>
            <a:spLocks noGrp="1" noChangeArrowheads="1"/>
          </p:cNvSpPr>
          <p:nvPr>
            <p:ph idx="1"/>
          </p:nvPr>
        </p:nvSpPr>
        <p:spPr>
          <a:xfrm>
            <a:off x="569913" y="1563624"/>
            <a:ext cx="8229600" cy="4718303"/>
          </a:xfrm>
        </p:spPr>
        <p:txBody>
          <a:bodyPr/>
          <a:lstStyle/>
          <a:p>
            <a:pPr marL="457200" indent="-457200" algn="just" eaLnBrk="1" hangingPunct="1">
              <a:buFont typeface="Arial" panose="020B0604020202020204" pitchFamily="34" charset="0"/>
              <a:buChar char="•"/>
              <a:defRPr/>
            </a:pPr>
            <a:r>
              <a:rPr lang="en-US" sz="2800">
                <a:cs typeface="+mn-cs"/>
              </a:rPr>
              <a:t>Generate synthetic tabular data to fit the given data model.</a:t>
            </a:r>
            <a:endParaRPr lang="en-US" sz="2800"/>
          </a:p>
          <a:p>
            <a:pPr marL="457200" indent="-457200" algn="just">
              <a:buFont typeface="Arial" panose="020B0604020202020204" pitchFamily="34" charset="0"/>
              <a:buChar char="•"/>
              <a:defRPr/>
            </a:pPr>
            <a:endParaRPr lang="en-US" sz="2800">
              <a:ea typeface="ＭＳ Ｐゴシック"/>
            </a:endParaRPr>
          </a:p>
          <a:p>
            <a:pPr marL="457200" indent="-457200" algn="just" eaLnBrk="1" hangingPunct="1">
              <a:buFont typeface="Arial" panose="020B0604020202020204" pitchFamily="34" charset="0"/>
              <a:buChar char="•"/>
              <a:defRPr/>
            </a:pPr>
            <a:r>
              <a:rPr lang="en-US" sz="2800">
                <a:ea typeface="ＭＳ Ｐゴシック"/>
                <a:cs typeface="+mn-cs"/>
              </a:rPr>
              <a:t>Build a deep learning multilabel classification model to predict user preferences of over-the-counter products and exercises.</a:t>
            </a:r>
          </a:p>
          <a:p>
            <a:pPr marL="0" indent="0" algn="just">
              <a:defRPr/>
            </a:pPr>
            <a:endParaRPr lang="en-US" sz="2800">
              <a:ea typeface="ＭＳ Ｐゴシック"/>
            </a:endParaRPr>
          </a:p>
          <a:p>
            <a:pPr marL="457200" indent="-457200" algn="just">
              <a:buFont typeface="Arial" panose="020B0604020202020204" pitchFamily="34" charset="0"/>
              <a:buChar char="•"/>
              <a:defRPr/>
            </a:pPr>
            <a:r>
              <a:rPr lang="en-US" sz="2800">
                <a:ea typeface="ＭＳ Ｐゴシック"/>
              </a:rPr>
              <a:t>Build a multi target learning model to predict over-the-counter products, exercises, and post pain levels.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Rectangle 1031"/>
          <p:cNvSpPr>
            <a:spLocks noGrp="1" noChangeArrowheads="1"/>
          </p:cNvSpPr>
          <p:nvPr>
            <p:ph type="title"/>
          </p:nvPr>
        </p:nvSpPr>
        <p:spPr>
          <a:xfrm>
            <a:off x="614363" y="-25400"/>
            <a:ext cx="7515225" cy="1143000"/>
          </a:xfrm>
        </p:spPr>
        <p:txBody>
          <a:bodyPr wrap="square" anchor="ctr">
            <a:normAutofit/>
          </a:bodyPr>
          <a:lstStyle/>
          <a:p>
            <a:pPr eaLnBrk="1" hangingPunct="1">
              <a:defRPr/>
            </a:pPr>
            <a:r>
              <a:rPr lang="en-US"/>
              <a:t>MULTITARGET LEARNING</a:t>
            </a:r>
          </a:p>
        </p:txBody>
      </p:sp>
      <p:graphicFrame>
        <p:nvGraphicFramePr>
          <p:cNvPr id="19466" name="Rectangle 1032">
            <a:extLst>
              <a:ext uri="{FF2B5EF4-FFF2-40B4-BE49-F238E27FC236}">
                <a16:creationId xmlns:a16="http://schemas.microsoft.com/office/drawing/2014/main" id="{FAA94F62-173F-2853-178B-E94B9C8BBB79}"/>
              </a:ext>
            </a:extLst>
          </p:cNvPr>
          <p:cNvGraphicFramePr>
            <a:graphicFrameLocks noGrp="1"/>
          </p:cNvGraphicFramePr>
          <p:nvPr>
            <p:ph idx="1"/>
            <p:extLst>
              <p:ext uri="{D42A27DB-BD31-4B8C-83A1-F6EECF244321}">
                <p14:modId xmlns:p14="http://schemas.microsoft.com/office/powerpoint/2010/main" val="4261653722"/>
              </p:ext>
            </p:extLst>
          </p:nvPr>
        </p:nvGraphicFramePr>
        <p:xfrm>
          <a:off x="615421" y="1717137"/>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8209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2777-12E4-4A18-B205-FEC62C41C872}"/>
              </a:ext>
            </a:extLst>
          </p:cNvPr>
          <p:cNvSpPr>
            <a:spLocks noGrp="1"/>
          </p:cNvSpPr>
          <p:nvPr>
            <p:ph type="title"/>
          </p:nvPr>
        </p:nvSpPr>
        <p:spPr/>
        <p:txBody>
          <a:bodyPr/>
          <a:lstStyle/>
          <a:p>
            <a:r>
              <a:rPr lang="en-US">
                <a:ea typeface="ＭＳ Ｐゴシック"/>
              </a:rPr>
              <a:t>MULTITARGET LEARNING</a:t>
            </a:r>
            <a:endParaRPr lang="en-US"/>
          </a:p>
        </p:txBody>
      </p:sp>
      <p:pic>
        <p:nvPicPr>
          <p:cNvPr id="4" name="Content Placeholder 3" descr="International Workshop on Multi-Target Prediction - ECML/PKDD 2014">
            <a:extLst>
              <a:ext uri="{FF2B5EF4-FFF2-40B4-BE49-F238E27FC236}">
                <a16:creationId xmlns:a16="http://schemas.microsoft.com/office/drawing/2014/main" id="{0CD4136C-7BA8-8643-A106-E454AC44D2EA}"/>
              </a:ext>
            </a:extLst>
          </p:cNvPr>
          <p:cNvPicPr>
            <a:picLocks noGrp="1" noChangeAspect="1"/>
          </p:cNvPicPr>
          <p:nvPr>
            <p:ph idx="1"/>
          </p:nvPr>
        </p:nvPicPr>
        <p:blipFill>
          <a:blip r:embed="rId2"/>
          <a:stretch>
            <a:fillRect/>
          </a:stretch>
        </p:blipFill>
        <p:spPr>
          <a:xfrm>
            <a:off x="75376" y="1679820"/>
            <a:ext cx="4294982" cy="4525963"/>
          </a:xfrm>
        </p:spPr>
      </p:pic>
      <p:sp>
        <p:nvSpPr>
          <p:cNvPr id="6" name="Rectangle 1032">
            <a:extLst>
              <a:ext uri="{FF2B5EF4-FFF2-40B4-BE49-F238E27FC236}">
                <a16:creationId xmlns:a16="http://schemas.microsoft.com/office/drawing/2014/main" id="{5C513DAC-7E65-FF4B-9B6D-2297A46F0B9D}"/>
              </a:ext>
            </a:extLst>
          </p:cNvPr>
          <p:cNvSpPr txBox="1">
            <a:spLocks noChangeArrowheads="1"/>
          </p:cNvSpPr>
          <p:nvPr/>
        </p:nvSpPr>
        <p:spPr bwMode="auto">
          <a:xfrm>
            <a:off x="4372587" y="2025219"/>
            <a:ext cx="4536832" cy="4509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defRPr sz="3200" kern="1200">
                <a:solidFill>
                  <a:schemeClr val="tx1"/>
                </a:solidFill>
                <a:latin typeface="Times New Roman"/>
                <a:ea typeface="ＭＳ Ｐゴシック" charset="0"/>
                <a:cs typeface="Times New Roman"/>
              </a:defRPr>
            </a:lvl1pPr>
            <a:lvl2pPr marL="800100" indent="-342900" algn="l" defTabSz="457200" rtl="0" eaLnBrk="0" fontAlgn="base" hangingPunct="0">
              <a:spcBef>
                <a:spcPct val="20000"/>
              </a:spcBef>
              <a:spcAft>
                <a:spcPct val="0"/>
              </a:spcAft>
              <a:buClr>
                <a:srgbClr val="CC0000"/>
              </a:buClr>
              <a:buFont typeface="Wingdings" pitchFamily="2" charset="2"/>
              <a:buChar char="§"/>
              <a:defRPr sz="2400" kern="1200">
                <a:solidFill>
                  <a:srgbClr val="000000"/>
                </a:solidFill>
                <a:latin typeface="Times New Roman"/>
                <a:ea typeface="ＭＳ Ｐゴシック" charset="0"/>
                <a:cs typeface="Times New Roman"/>
              </a:defRPr>
            </a:lvl2pPr>
            <a:lvl3pPr marL="1200150" indent="-285750" algn="l" defTabSz="457200" rtl="0" eaLnBrk="0" fontAlgn="base" hangingPunct="0">
              <a:spcBef>
                <a:spcPct val="20000"/>
              </a:spcBef>
              <a:spcAft>
                <a:spcPct val="0"/>
              </a:spcAft>
              <a:buFont typeface="Arial" pitchFamily="34" charset="0"/>
              <a:buChar char="•"/>
              <a:defRPr i="1" kern="1200">
                <a:solidFill>
                  <a:schemeClr val="tx1"/>
                </a:solidFill>
                <a:latin typeface="Times New Roman"/>
                <a:ea typeface="ＭＳ Ｐゴシック" charset="0"/>
                <a:cs typeface="Times New Roman"/>
              </a:defRPr>
            </a:lvl3pPr>
            <a:lvl4pPr marL="1657350" indent="-285750" algn="l" defTabSz="457200" rtl="0" eaLnBrk="0" fontAlgn="base" hangingPunct="0">
              <a:spcBef>
                <a:spcPct val="20000"/>
              </a:spcBef>
              <a:spcAft>
                <a:spcPct val="0"/>
              </a:spcAft>
              <a:buFont typeface="Lucida Grande" pitchFamily="-84" charset="0"/>
              <a:buChar char="-"/>
              <a:defRPr kern="1200">
                <a:solidFill>
                  <a:schemeClr val="tx1"/>
                </a:solidFill>
                <a:latin typeface="Times New Roman"/>
                <a:ea typeface="ＭＳ Ｐゴシック" charset="0"/>
                <a:cs typeface="Times New Roman"/>
              </a:defRPr>
            </a:lvl4pPr>
            <a:lvl5pPr marL="1828800" algn="l" defTabSz="457200" rtl="0" eaLnBrk="0" fontAlgn="base" hangingPunct="0">
              <a:spcBef>
                <a:spcPct val="20000"/>
              </a:spcBef>
              <a:spcAft>
                <a:spcPct val="0"/>
              </a:spcAft>
              <a:buClr>
                <a:srgbClr val="CC0000"/>
              </a:buClr>
              <a:defRPr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eaLnBrk="1" hangingPunct="1">
              <a:defRPr/>
            </a:pPr>
            <a:r>
              <a:rPr lang="en-US" sz="2500">
                <a:ea typeface="ＭＳ Ｐゴシック"/>
              </a:rPr>
              <a:t>Multi-target learning, also known as multi-output learning, where the goal is to predict multiple target variables simultaneously. For example, a patient's medical data (e.g., age, blood pressure, cholesterol levels, etc.) can be used to predict the likelihood of multiple diseases such as diabetes, hypertension, and heart disease simultaneously.</a:t>
            </a:r>
            <a:endParaRPr lang="en-US" sz="2500"/>
          </a:p>
        </p:txBody>
      </p:sp>
    </p:spTree>
    <p:extLst>
      <p:ext uri="{BB962C8B-B14F-4D97-AF65-F5344CB8AC3E}">
        <p14:creationId xmlns:p14="http://schemas.microsoft.com/office/powerpoint/2010/main" val="122594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Rectangle 1031"/>
          <p:cNvSpPr>
            <a:spLocks noGrp="1" noChangeArrowheads="1"/>
          </p:cNvSpPr>
          <p:nvPr>
            <p:ph type="title"/>
          </p:nvPr>
        </p:nvSpPr>
        <p:spPr/>
        <p:txBody>
          <a:bodyPr/>
          <a:lstStyle/>
          <a:p>
            <a:pPr eaLnBrk="1" hangingPunct="1">
              <a:defRPr/>
            </a:pPr>
            <a:r>
              <a:rPr lang="en-US">
                <a:cs typeface="+mj-cs"/>
              </a:rPr>
              <a:t>SYNTHETIC DATA GENERATION</a:t>
            </a:r>
          </a:p>
        </p:txBody>
      </p:sp>
      <p:sp>
        <p:nvSpPr>
          <p:cNvPr id="19464" name="Rectangle 1032"/>
          <p:cNvSpPr>
            <a:spLocks noGrp="1" noChangeArrowheads="1"/>
          </p:cNvSpPr>
          <p:nvPr>
            <p:ph idx="1"/>
          </p:nvPr>
        </p:nvSpPr>
        <p:spPr>
          <a:xfrm>
            <a:off x="457200" y="1563497"/>
            <a:ext cx="8229600" cy="4900559"/>
          </a:xfrm>
        </p:spPr>
        <p:txBody>
          <a:bodyPr/>
          <a:lstStyle/>
          <a:p>
            <a:pPr marL="457200" indent="-457200" eaLnBrk="1" hangingPunct="1">
              <a:buChar char="•"/>
              <a:defRPr/>
            </a:pPr>
            <a:r>
              <a:rPr lang="en-US" sz="2800">
                <a:ea typeface="ＭＳ Ｐゴシック"/>
                <a:cs typeface="+mn-cs"/>
              </a:rPr>
              <a:t>We can generate data from either initial data or statistical methods.</a:t>
            </a:r>
            <a:endParaRPr lang="en-US" sz="2800">
              <a:ea typeface="ＭＳ Ｐゴシック"/>
            </a:endParaRPr>
          </a:p>
          <a:p>
            <a:pPr marL="457200" indent="-457200">
              <a:buChar char="•"/>
              <a:defRPr/>
            </a:pPr>
            <a:endParaRPr lang="en-US" sz="2800">
              <a:ea typeface="ＭＳ Ｐゴシック"/>
              <a:cs typeface="+mn-cs"/>
            </a:endParaRPr>
          </a:p>
          <a:p>
            <a:pPr marL="457200" indent="-457200">
              <a:buChar char="•"/>
              <a:defRPr/>
            </a:pPr>
            <a:r>
              <a:rPr lang="en-US" sz="2800">
                <a:ea typeface="ＭＳ Ｐゴシック"/>
                <a:cs typeface="+mn-cs"/>
              </a:rPr>
              <a:t>We utilize statistical</a:t>
            </a:r>
            <a:r>
              <a:rPr lang="en-US" sz="2800" i="0">
                <a:ea typeface="ＭＳ Ｐゴシック"/>
                <a:cs typeface="+mn-cs"/>
              </a:rPr>
              <a:t> models that utilize statistical or probabilistic models to simulate real data[3</a:t>
            </a:r>
            <a:r>
              <a:rPr lang="en-US" sz="2800">
                <a:ea typeface="ＭＳ Ｐゴシック"/>
                <a:cs typeface="+mn-cs"/>
              </a:rPr>
              <a:t>], since actual data is unavailable.</a:t>
            </a:r>
            <a:endParaRPr lang="en-US" sz="2800" i="0">
              <a:ea typeface="ＭＳ Ｐゴシック"/>
            </a:endParaRPr>
          </a:p>
          <a:p>
            <a:pPr marL="457200" indent="-457200">
              <a:buFont typeface="Arial" panose="020B0604020202020204" pitchFamily="34" charset="0"/>
              <a:buChar char="•"/>
              <a:defRPr/>
            </a:pPr>
            <a:endParaRPr lang="en-US" sz="2800">
              <a:ea typeface="ＭＳ Ｐゴシック"/>
            </a:endParaRPr>
          </a:p>
          <a:p>
            <a:pPr marL="457200" indent="-457200">
              <a:buFont typeface="Arial" panose="020B0604020202020204" pitchFamily="34" charset="0"/>
              <a:buChar char="•"/>
              <a:defRPr/>
            </a:pPr>
            <a:r>
              <a:rPr lang="en-US" sz="2800">
                <a:ea typeface="ＭＳ Ｐゴシック"/>
              </a:rPr>
              <a:t>We utilize distributions from past research on knee pain as impetus for deciding how to generate distributions.</a:t>
            </a:r>
            <a:endParaRPr lang="en-US" sz="2800"/>
          </a:p>
          <a:p>
            <a:pPr marL="457200" indent="-457200">
              <a:buFont typeface="Arial" panose="020B0604020202020204" pitchFamily="34" charset="0"/>
              <a:buChar char="•"/>
              <a:defRPr/>
            </a:pPr>
            <a:endParaRPr lang="en-US" sz="2800"/>
          </a:p>
          <a:p>
            <a:pPr marL="457200" lvl="1" indent="0" eaLnBrk="1" hangingPunct="1">
              <a:buNone/>
              <a:defRPr/>
            </a:pPr>
            <a:endParaRPr lang="en-US" sz="2800"/>
          </a:p>
          <a:p>
            <a:pPr marL="457200" lvl="1" indent="0" eaLnBrk="1" hangingPunct="1">
              <a:buNone/>
              <a:defRPr/>
            </a:pPr>
            <a:endParaRPr lang="en-US"/>
          </a:p>
        </p:txBody>
      </p:sp>
    </p:spTree>
    <p:extLst>
      <p:ext uri="{BB962C8B-B14F-4D97-AF65-F5344CB8AC3E}">
        <p14:creationId xmlns:p14="http://schemas.microsoft.com/office/powerpoint/2010/main" val="2118551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Grp="1" noChangeArrowheads="1"/>
          </p:cNvSpPr>
          <p:nvPr>
            <p:ph type="ctr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a:cs typeface="+mj-cs"/>
              </a:rPr>
              <a:t>METHODOLOGY</a:t>
            </a:r>
          </a:p>
        </p:txBody>
      </p:sp>
      <p:sp>
        <p:nvSpPr>
          <p:cNvPr id="27653" name="Rectangle 5"/>
          <p:cNvSpPr>
            <a:spLocks noGrp="1" noChangeArrowheads="1"/>
          </p:cNvSpPr>
          <p:nvPr>
            <p:ph type="subTitle"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marL="0" indent="0" eaLnBrk="1" hangingPunct="1">
              <a:buFont typeface="Arial" charset="0"/>
              <a:buNone/>
              <a:defRPr/>
            </a:pPr>
            <a:r>
              <a:rPr lang="en-US">
                <a:cs typeface="+mn-cs"/>
              </a:rPr>
              <a:t>Methodology</a:t>
            </a: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01"/>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0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23</Slides>
  <Notes>2</Notes>
  <HiddenSlides>0</HiddenSlide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Default Design</vt:lpstr>
      <vt:lpstr>Custom Design</vt:lpstr>
      <vt:lpstr>1_Custom Design</vt:lpstr>
      <vt:lpstr>PowerPoint Presentation</vt:lpstr>
      <vt:lpstr>TABLE OF CONTENTS</vt:lpstr>
      <vt:lpstr>INTRODUCTION</vt:lpstr>
      <vt:lpstr>INTRODUCTION</vt:lpstr>
      <vt:lpstr>PROBLEM DESCRIPTION</vt:lpstr>
      <vt:lpstr>MULTITARGET LEARNING</vt:lpstr>
      <vt:lpstr>MULTITARGET LEARNING</vt:lpstr>
      <vt:lpstr>SYNTHETIC DATA GENERATION</vt:lpstr>
      <vt:lpstr>METHODOLOGY</vt:lpstr>
      <vt:lpstr>DATA &amp; MODEL BUILDING PLAN</vt:lpstr>
      <vt:lpstr>DATA &amp; MODEL BUILDING PLAN</vt:lpstr>
      <vt:lpstr>IMPLEMENTATION</vt:lpstr>
      <vt:lpstr>SYNTHETIC DATA GENERATION: </vt:lpstr>
      <vt:lpstr>SYNTHETIC DATA GENERATION: GENERATE PROCESS</vt:lpstr>
      <vt:lpstr>SYNTHETIC DATA GENERATION: RESULT </vt:lpstr>
      <vt:lpstr>MODEL 1: BACKPROPAGATION NEURAL NETOWRK</vt:lpstr>
      <vt:lpstr>MULTITARGET LEARNING: TWO BRANCH NEURAL NETWORK</vt:lpstr>
      <vt:lpstr>ALTERNATIVE MODEL</vt:lpstr>
      <vt:lpstr>SUGGESTIONS</vt:lpstr>
      <vt:lpstr>SUGGESTIONS</vt:lpstr>
      <vt:lpstr>PowerPoint Presentation</vt:lpstr>
      <vt:lpstr>REFERENCES</vt:lpstr>
      <vt:lpstr>PowerPoint Presentation</vt:lpstr>
    </vt:vector>
  </TitlesOfParts>
  <Company>Presentation Diva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Lori Randel</dc:creator>
  <cp:revision>20</cp:revision>
  <dcterms:created xsi:type="dcterms:W3CDTF">2005-04-19T19:05:52Z</dcterms:created>
  <dcterms:modified xsi:type="dcterms:W3CDTF">2024-07-29T17:23:04Z</dcterms:modified>
</cp:coreProperties>
</file>